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53" r:id="rId1"/>
  </p:sldMasterIdLst>
  <p:notesMasterIdLst>
    <p:notesMasterId r:id="rId13"/>
  </p:notesMasterIdLst>
  <p:handoutMasterIdLst>
    <p:handoutMasterId r:id="rId14"/>
  </p:handoutMasterIdLst>
  <p:sldIdLst>
    <p:sldId id="256" r:id="rId2"/>
    <p:sldId id="347" r:id="rId3"/>
    <p:sldId id="382" r:id="rId4"/>
    <p:sldId id="380" r:id="rId5"/>
    <p:sldId id="267" r:id="rId6"/>
    <p:sldId id="381" r:id="rId7"/>
    <p:sldId id="383" r:id="rId8"/>
    <p:sldId id="385" r:id="rId9"/>
    <p:sldId id="386" r:id="rId10"/>
    <p:sldId id="387" r:id="rId11"/>
    <p:sldId id="323" r:id="rId12"/>
  </p:sldIdLst>
  <p:sldSz cx="9144000" cy="6858000" type="screen4x3"/>
  <p:notesSz cx="6858000" cy="99472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1529E411-EC02-45A7-9774-217215CC379D}">
          <p14:sldIdLst/>
        </p14:section>
        <p14:section name="ارائه" id="{2B3FFF52-2A83-4EA4-94DE-58F1FD63CA58}">
          <p14:sldIdLst>
            <p14:sldId id="256"/>
            <p14:sldId id="347"/>
            <p14:sldId id="382"/>
            <p14:sldId id="380"/>
            <p14:sldId id="267"/>
            <p14:sldId id="381"/>
            <p14:sldId id="383"/>
            <p14:sldId id="385"/>
            <p14:sldId id="386"/>
            <p14:sldId id="387"/>
            <p14:sldId id="32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F0F0F0"/>
    <a:srgbClr val="EEEEEE"/>
    <a:srgbClr val="E8E8E8"/>
    <a:srgbClr val="EAEAEA"/>
    <a:srgbClr val="DEDEDE"/>
    <a:srgbClr val="CBCBCB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394" autoAdjust="0"/>
    <p:restoredTop sz="88225" autoAdjust="0"/>
  </p:normalViewPr>
  <p:slideViewPr>
    <p:cSldViewPr>
      <p:cViewPr varScale="1">
        <p:scale>
          <a:sx n="71" d="100"/>
          <a:sy n="71" d="100"/>
        </p:scale>
        <p:origin x="135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66" d="100"/>
        <a:sy n="66" d="100"/>
      </p:scale>
      <p:origin x="0" y="1320"/>
    </p:cViewPr>
  </p:sorterViewPr>
  <p:notesViewPr>
    <p:cSldViewPr>
      <p:cViewPr varScale="1">
        <p:scale>
          <a:sx n="55" d="100"/>
          <a:sy n="55" d="100"/>
        </p:scale>
        <p:origin x="-2904" y="-96"/>
      </p:cViewPr>
      <p:guideLst>
        <p:guide orient="horz" pos="313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09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9448185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09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9448185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>
              <a:defRPr sz="1200"/>
            </a:lvl1pPr>
          </a:lstStyle>
          <a:p>
            <a:pPr>
              <a:defRPr/>
            </a:pPr>
            <a:fld id="{D7AFCCFB-E114-4D58-ACF8-15F35ABBB936}" type="slidenum">
              <a:rPr lang="fa-IR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46097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2975" y="746125"/>
            <a:ext cx="4972050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724956"/>
            <a:ext cx="5486400" cy="4476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Click to edit Master text styles</a:t>
            </a:r>
          </a:p>
          <a:p>
            <a:pPr lvl="1"/>
            <a:r>
              <a:rPr lang="ru-RU" noProof="0"/>
              <a:t>Second level</a:t>
            </a:r>
          </a:p>
          <a:p>
            <a:pPr lvl="2"/>
            <a:r>
              <a:rPr lang="ru-RU" noProof="0"/>
              <a:t>Third level</a:t>
            </a:r>
          </a:p>
          <a:p>
            <a:pPr lvl="3"/>
            <a:r>
              <a:rPr lang="ru-RU" noProof="0"/>
              <a:t>Fourth level</a:t>
            </a:r>
          </a:p>
          <a:p>
            <a:pPr lvl="4"/>
            <a:r>
              <a:rPr lang="ru-RU" noProof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9448185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9448185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>
              <a:defRPr sz="1200"/>
            </a:lvl1pPr>
          </a:lstStyle>
          <a:p>
            <a:pPr>
              <a:defRPr/>
            </a:pPr>
            <a:fld id="{43329D72-299B-44E8-A67C-2C0C9515C566}" type="slidenum">
              <a:rPr lang="fa-IR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36218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>
              <a:defRPr sz="4800"/>
            </a:lvl1pPr>
          </a:lstStyle>
          <a:p>
            <a:r>
              <a:rPr lang="fa-IR" altLang="en-US"/>
              <a:t>عنوان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200"/>
            </a:lvl1pPr>
          </a:lstStyle>
          <a:p>
            <a:r>
              <a:rPr lang="ru-RU" alt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E4E1A3-D1D3-48AC-A13C-129DF30A6AD0}" type="slidenum">
              <a:rPr lang="fa-IR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8925" y="122238"/>
            <a:ext cx="2058988" cy="59896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29325" cy="59896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939D00-7CB7-4174-B1FB-4883BDC70A96}" type="slidenum">
              <a:rPr lang="fa-IR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a-IR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6F2ACD-9BA7-4609-81CF-A7126E9226DA}" type="slidenum">
              <a:rPr lang="fa-IR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19D166-FCD1-4493-B716-24CC17B6BEB6}" type="slidenum">
              <a:rPr lang="fa-IR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70021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3" y="170021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3C28B2-C8B7-4D85-80ED-7AD4E9092D2D}" type="slidenum">
              <a:rPr lang="fa-IR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BCBC3B-B7E1-4C07-B134-993735B86B34}" type="slidenum">
              <a:rPr lang="fa-IR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00BAB5-66BB-43A2-93EB-5AFF6DA299BB}" type="slidenum">
              <a:rPr lang="fa-IR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48AFB9-8A59-478C-A2E8-9EF068AD3585}" type="slidenum">
              <a:rPr lang="fa-IR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5B8D21-527C-4A1E-B93A-759AF8974D8E}" type="slidenum">
              <a:rPr lang="fa-IR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a-I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353849-A87D-4F16-83CC-46E4CB94463E}" type="slidenum">
              <a:rPr lang="fa-IR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Line 2"/>
          <p:cNvSpPr>
            <a:spLocks noChangeShapeType="1"/>
          </p:cNvSpPr>
          <p:nvPr/>
        </p:nvSpPr>
        <p:spPr bwMode="auto">
          <a:xfrm flipH="1">
            <a:off x="7812088" y="188913"/>
            <a:ext cx="0" cy="1146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fa-IR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6923088" cy="107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a-IR" altLang="en-US"/>
              <a:t>عنوان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70021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a-IR" altLang="en-US" dirty="0"/>
              <a:t>نوشته ها</a:t>
            </a:r>
          </a:p>
          <a:p>
            <a:pPr lvl="1"/>
            <a:r>
              <a:rPr lang="fa-IR" altLang="en-US" dirty="0"/>
              <a:t>1</a:t>
            </a:r>
          </a:p>
          <a:p>
            <a:pPr lvl="2"/>
            <a:r>
              <a:rPr lang="fa-IR" altLang="en-US" dirty="0"/>
              <a:t>2</a:t>
            </a:r>
          </a:p>
          <a:p>
            <a:pPr lvl="3"/>
            <a:r>
              <a:rPr lang="fa-IR" altLang="en-US" dirty="0"/>
              <a:t>3</a:t>
            </a:r>
          </a:p>
          <a:p>
            <a:pPr lvl="4"/>
            <a:r>
              <a:rPr lang="fa-IR" altLang="en-US" dirty="0"/>
              <a:t>4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77050" y="64008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 b="1"/>
            </a:lvl1pPr>
          </a:lstStyle>
          <a:p>
            <a:pPr>
              <a:defRPr/>
            </a:pPr>
            <a:fld id="{28C82A62-CAA9-496E-A42B-9515CC8F7B48}" type="slidenum">
              <a:rPr lang="fa-IR" altLang="en-US"/>
              <a:pPr>
                <a:defRPr/>
              </a:pPr>
              <a:t>‹#›</a:t>
            </a:fld>
            <a:endParaRPr lang="ru-RU" altLang="en-US"/>
          </a:p>
        </p:txBody>
      </p:sp>
      <p:sp>
        <p:nvSpPr>
          <p:cNvPr id="8233" name="Line 41"/>
          <p:cNvSpPr>
            <a:spLocks noChangeShapeType="1"/>
          </p:cNvSpPr>
          <p:nvPr/>
        </p:nvSpPr>
        <p:spPr bwMode="auto">
          <a:xfrm>
            <a:off x="395288" y="1335088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fa-IR"/>
          </a:p>
        </p:txBody>
      </p:sp>
      <p:pic>
        <p:nvPicPr>
          <p:cNvPr id="1033" name="Picture 42" descr="technopark3b-copy"/>
          <p:cNvPicPr>
            <a:picLocks noChangeAspect="1" noChangeArrowheads="1"/>
          </p:cNvPicPr>
          <p:nvPr userDrawn="1"/>
        </p:nvPicPr>
        <p:blipFill>
          <a:blip r:embed="rId13" cstate="screen"/>
          <a:srcRect/>
          <a:stretch>
            <a:fillRect/>
          </a:stretch>
        </p:blipFill>
        <p:spPr bwMode="auto">
          <a:xfrm>
            <a:off x="7885113" y="260350"/>
            <a:ext cx="1073150" cy="10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43" descr="plogo"/>
          <p:cNvPicPr>
            <a:picLocks noChangeAspect="1" noChangeArrowheads="1"/>
          </p:cNvPicPr>
          <p:nvPr userDrawn="1"/>
        </p:nvPicPr>
        <p:blipFill>
          <a:blip r:embed="rId14" cstate="screen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1714488"/>
            <a:ext cx="2376487" cy="475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/>
    </p:bldLst>
  </p:timing>
  <p:hf hdr="0" ftr="0" dt="0"/>
  <p:txStyles>
    <p:titleStyle>
      <a:lvl1pPr algn="r" rtl="1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r" rtl="1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  <a:cs typeface="B Titr" pitchFamily="2" charset="-78"/>
        </a:defRPr>
      </a:lvl2pPr>
      <a:lvl3pPr algn="r" rtl="1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  <a:cs typeface="B Titr" pitchFamily="2" charset="-78"/>
        </a:defRPr>
      </a:lvl3pPr>
      <a:lvl4pPr algn="r" rtl="1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  <a:cs typeface="B Titr" pitchFamily="2" charset="-78"/>
        </a:defRPr>
      </a:lvl4pPr>
      <a:lvl5pPr algn="r" rtl="1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  <a:cs typeface="B Titr" pitchFamily="2" charset="-78"/>
        </a:defRPr>
      </a:lvl5pPr>
      <a:lvl6pPr marL="457200" algn="r" rtl="1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  <a:cs typeface="B Titr" pitchFamily="2" charset="-78"/>
        </a:defRPr>
      </a:lvl6pPr>
      <a:lvl7pPr marL="914400" algn="r" rtl="1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  <a:cs typeface="B Titr" pitchFamily="2" charset="-78"/>
        </a:defRPr>
      </a:lvl7pPr>
      <a:lvl8pPr marL="1371600" algn="r" rtl="1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  <a:cs typeface="B Titr" pitchFamily="2" charset="-78"/>
        </a:defRPr>
      </a:lvl8pPr>
      <a:lvl9pPr marL="1828800" algn="r" rtl="1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  <a:cs typeface="B Titr" pitchFamily="2" charset="-78"/>
        </a:defRPr>
      </a:lvl9pPr>
    </p:titleStyle>
    <p:bodyStyle>
      <a:lvl1pPr marL="342900" indent="-342900" algn="just" rtl="1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 b="1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just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 b="1">
          <a:solidFill>
            <a:schemeClr val="tx1"/>
          </a:solidFill>
          <a:latin typeface="+mn-lt"/>
          <a:cs typeface="+mn-cs"/>
        </a:defRPr>
      </a:lvl2pPr>
      <a:lvl3pPr marL="987425" indent="-293688" algn="just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 b="1">
          <a:solidFill>
            <a:schemeClr val="tx1"/>
          </a:solidFill>
          <a:latin typeface="+mn-lt"/>
          <a:cs typeface="+mn-cs"/>
        </a:defRPr>
      </a:lvl3pPr>
      <a:lvl4pPr marL="1281113" indent="-292100" algn="just" rtl="1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 b="1">
          <a:solidFill>
            <a:schemeClr val="tx1"/>
          </a:solidFill>
          <a:latin typeface="+mn-lt"/>
          <a:cs typeface="+mn-cs"/>
        </a:defRPr>
      </a:lvl4pPr>
      <a:lvl5pPr marL="1598613" indent="-315913" algn="just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 b="1">
          <a:solidFill>
            <a:schemeClr val="tx1"/>
          </a:solidFill>
          <a:latin typeface="+mn-lt"/>
          <a:cs typeface="+mn-cs"/>
        </a:defRPr>
      </a:lvl5pPr>
      <a:lvl6pPr marL="2055813" indent="-315913" algn="just" rtl="1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 b="1">
          <a:solidFill>
            <a:schemeClr val="tx1"/>
          </a:solidFill>
          <a:latin typeface="+mn-lt"/>
          <a:cs typeface="+mn-cs"/>
        </a:defRPr>
      </a:lvl6pPr>
      <a:lvl7pPr marL="2513013" indent="-315913" algn="just" rtl="1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 b="1">
          <a:solidFill>
            <a:schemeClr val="tx1"/>
          </a:solidFill>
          <a:latin typeface="+mn-lt"/>
          <a:cs typeface="+mn-cs"/>
        </a:defRPr>
      </a:lvl7pPr>
      <a:lvl8pPr marL="2970213" indent="-315913" algn="just" rtl="1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 b="1">
          <a:solidFill>
            <a:schemeClr val="tx1"/>
          </a:solidFill>
          <a:latin typeface="+mn-lt"/>
          <a:cs typeface="+mn-cs"/>
        </a:defRPr>
      </a:lvl8pPr>
      <a:lvl9pPr marL="3427413" indent="-315913" algn="just" rtl="1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2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728817" y="836712"/>
            <a:ext cx="3686365" cy="16381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15920D3-561E-4711-BF59-00AA6F610D52}"/>
              </a:ext>
            </a:extLst>
          </p:cNvPr>
          <p:cNvSpPr txBox="1"/>
          <p:nvPr/>
        </p:nvSpPr>
        <p:spPr>
          <a:xfrm>
            <a:off x="2015715" y="3350562"/>
            <a:ext cx="5112568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fa-IR" sz="3000" dirty="0">
                <a:cs typeface="B Mitra" panose="00000400000000000000" pitchFamily="2" charset="-78"/>
              </a:rPr>
              <a:t>دریافت تسهیلات از </a:t>
            </a:r>
          </a:p>
          <a:p>
            <a:pPr algn="ctr" rtl="1"/>
            <a:r>
              <a:rPr lang="fa-IR" sz="3000" dirty="0">
                <a:cs typeface="B Mitra" panose="00000400000000000000" pitchFamily="2" charset="-78"/>
              </a:rPr>
              <a:t>پارک علم و فناوری گلستان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5ED71A6-BB72-4E40-84B9-5A24F1359091}"/>
              </a:ext>
            </a:extLst>
          </p:cNvPr>
          <p:cNvSpPr txBox="1"/>
          <p:nvPr/>
        </p:nvSpPr>
        <p:spPr>
          <a:xfrm>
            <a:off x="251520" y="4581128"/>
            <a:ext cx="3672408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fa-IR" b="1" dirty="0">
                <a:solidFill>
                  <a:srgbClr val="FF0000"/>
                </a:solidFill>
                <a:cs typeface="+mn-cs"/>
              </a:rPr>
              <a:t>مدت زمان جلسه 20 دقیقه شامل</a:t>
            </a:r>
          </a:p>
          <a:p>
            <a:pPr algn="r"/>
            <a:r>
              <a:rPr lang="fa-IR" b="1" dirty="0">
                <a:solidFill>
                  <a:srgbClr val="FF0000"/>
                </a:solidFill>
                <a:cs typeface="+mn-cs"/>
              </a:rPr>
              <a:t> 10دقیقه ارائه </a:t>
            </a:r>
            <a:r>
              <a:rPr lang="fa-IR" b="1">
                <a:solidFill>
                  <a:srgbClr val="FF0000"/>
                </a:solidFill>
                <a:cs typeface="+mn-cs"/>
              </a:rPr>
              <a:t>شرکت </a:t>
            </a:r>
          </a:p>
          <a:p>
            <a:pPr algn="r"/>
            <a:r>
              <a:rPr lang="fa-IR" b="1">
                <a:solidFill>
                  <a:srgbClr val="FF0000"/>
                </a:solidFill>
                <a:cs typeface="+mn-cs"/>
              </a:rPr>
              <a:t>10 </a:t>
            </a:r>
            <a:r>
              <a:rPr lang="fa-IR" b="1" dirty="0">
                <a:solidFill>
                  <a:srgbClr val="FF0000"/>
                </a:solidFill>
                <a:cs typeface="+mn-cs"/>
              </a:rPr>
              <a:t>دقیقه پرسش و پاسخ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/>
              <a:t>تسهیلات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628800"/>
            <a:ext cx="8229600" cy="4968551"/>
          </a:xfrm>
        </p:spPr>
        <p:txBody>
          <a:bodyPr>
            <a:normAutofit/>
          </a:bodyPr>
          <a:lstStyle/>
          <a:p>
            <a:pPr marL="0" indent="0" algn="justLow">
              <a:lnSpc>
                <a:spcPct val="115000"/>
              </a:lnSpc>
              <a:spcAft>
                <a:spcPts val="1000"/>
              </a:spcAft>
              <a:buNone/>
            </a:pPr>
            <a:endParaRPr lang="fa-IR" sz="1800" b="1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B Nazanin" panose="00000400000000000000" pitchFamily="2" charset="-78"/>
            </a:endParaRPr>
          </a:p>
          <a:p>
            <a:pPr marL="266700" indent="-266700" algn="justLow" rtl="1">
              <a:lnSpc>
                <a:spcPct val="115000"/>
              </a:lnSpc>
              <a:spcAft>
                <a:spcPts val="1000"/>
              </a:spcAft>
            </a:pPr>
            <a:endParaRPr lang="fa-IR" sz="1800" b="1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B Nazanin" panose="00000400000000000000" pitchFamily="2" charset="-78"/>
            </a:endParaRPr>
          </a:p>
          <a:p>
            <a:pPr marL="266700" indent="-266700" algn="justLow" rtl="1">
              <a:lnSpc>
                <a:spcPct val="115000"/>
              </a:lnSpc>
              <a:spcAft>
                <a:spcPts val="1000"/>
              </a:spcAft>
            </a:pPr>
            <a:endParaRPr lang="fa-IR" sz="1800" b="1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B Nazanin" panose="00000400000000000000" pitchFamily="2" charset="-78"/>
            </a:endParaRPr>
          </a:p>
          <a:p>
            <a:pPr marL="342900" lvl="0" indent="-342900" algn="justLow" rtl="1">
              <a:buFont typeface="Times New Roman" panose="02020603050405020304" pitchFamily="18" charset="0"/>
              <a:buChar char="-"/>
            </a:pPr>
            <a:endParaRPr lang="fa-IR" sz="1800" b="0" dirty="0">
              <a:latin typeface="Times New Roman" panose="02020603050405020304" pitchFamily="18" charset="0"/>
              <a:ea typeface="SimSun" panose="02010600030101010101" pitchFamily="2" charset="-122"/>
              <a:cs typeface="B Nazanin" panose="00000400000000000000" pitchFamily="2" charset="-78"/>
            </a:endParaRPr>
          </a:p>
          <a:p>
            <a:pPr marL="342900" lvl="0" indent="-342900" algn="justLow" rtl="1">
              <a:buFont typeface="Times New Roman" panose="02020603050405020304" pitchFamily="18" charset="0"/>
              <a:buChar char="-"/>
            </a:pPr>
            <a:endParaRPr lang="en-US" sz="1800" b="1" i="1" dirty="0">
              <a:effectLst/>
              <a:latin typeface="Arial" panose="020B0604020202020204" pitchFamily="34" charset="0"/>
              <a:ea typeface="SimSun" panose="02010600030101010101" pitchFamily="2" charset="-122"/>
              <a:cs typeface="B Nazanin" panose="00000400000000000000" pitchFamily="2" charset="-78"/>
            </a:endParaRPr>
          </a:p>
          <a:p>
            <a:pPr marL="0" indent="0" algn="just" rtl="1">
              <a:buNone/>
              <a:tabLst>
                <a:tab pos="245110" algn="l"/>
              </a:tabLst>
            </a:pPr>
            <a:endParaRPr lang="fa-IR" sz="1700" b="0" dirty="0"/>
          </a:p>
          <a:p>
            <a:pPr marL="0" indent="0">
              <a:buNone/>
              <a:tabLst>
                <a:tab pos="245110" algn="l"/>
              </a:tabLst>
            </a:pPr>
            <a:endParaRPr lang="fa-IR" sz="17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6F2ACD-9BA7-4609-81CF-A7126E9226DA}" type="slidenum">
              <a:rPr lang="fa-IR" altLang="en-US" smtClean="0"/>
              <a:pPr>
                <a:defRPr/>
              </a:pPr>
              <a:t>10</a:t>
            </a:fld>
            <a:endParaRPr lang="ru-RU" alt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BC40DB3-AD3F-4B5F-92C1-E3137FEFE9FB}"/>
              </a:ext>
            </a:extLst>
          </p:cNvPr>
          <p:cNvSpPr txBox="1">
            <a:spLocks/>
          </p:cNvSpPr>
          <p:nvPr/>
        </p:nvSpPr>
        <p:spPr bwMode="auto">
          <a:xfrm>
            <a:off x="468313" y="1700212"/>
            <a:ext cx="8229600" cy="4897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just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defRPr sz="3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2150" indent="-347663" algn="just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2600" b="1">
                <a:solidFill>
                  <a:schemeClr val="tx1"/>
                </a:solidFill>
                <a:latin typeface="+mn-lt"/>
                <a:cs typeface="+mn-cs"/>
              </a:defRPr>
            </a:lvl2pPr>
            <a:lvl3pPr marL="987425" indent="-293688" algn="just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300" b="1">
                <a:solidFill>
                  <a:schemeClr val="tx1"/>
                </a:solidFill>
                <a:latin typeface="+mn-lt"/>
                <a:cs typeface="+mn-cs"/>
              </a:defRPr>
            </a:lvl3pPr>
            <a:lvl4pPr marL="1281113" indent="-292100" algn="just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§"/>
              <a:defRPr sz="2000" b="1">
                <a:solidFill>
                  <a:schemeClr val="tx1"/>
                </a:solidFill>
                <a:latin typeface="+mn-lt"/>
                <a:cs typeface="+mn-cs"/>
              </a:defRPr>
            </a:lvl4pPr>
            <a:lvl5pPr marL="1598613" indent="-315913" algn="just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 b="1">
                <a:solidFill>
                  <a:schemeClr val="tx1"/>
                </a:solidFill>
                <a:latin typeface="+mn-lt"/>
                <a:cs typeface="+mn-cs"/>
              </a:defRPr>
            </a:lvl5pPr>
            <a:lvl6pPr marL="2055813" indent="-315913" algn="just" rtl="1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 b="1">
                <a:solidFill>
                  <a:schemeClr val="tx1"/>
                </a:solidFill>
                <a:latin typeface="+mn-lt"/>
                <a:cs typeface="+mn-cs"/>
              </a:defRPr>
            </a:lvl6pPr>
            <a:lvl7pPr marL="2513013" indent="-315913" algn="just" rtl="1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 b="1">
                <a:solidFill>
                  <a:schemeClr val="tx1"/>
                </a:solidFill>
                <a:latin typeface="+mn-lt"/>
                <a:cs typeface="+mn-cs"/>
              </a:defRPr>
            </a:lvl7pPr>
            <a:lvl8pPr marL="2970213" indent="-315913" algn="just" rtl="1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 b="1">
                <a:solidFill>
                  <a:schemeClr val="tx1"/>
                </a:solidFill>
                <a:latin typeface="+mn-lt"/>
                <a:cs typeface="+mn-cs"/>
              </a:defRPr>
            </a:lvl8pPr>
            <a:lvl9pPr marL="3427413" indent="-315913" algn="just" rtl="1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 b="1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algn="justLow">
              <a:buNone/>
            </a:pPr>
            <a:r>
              <a:rPr lang="fa-I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Mitra" panose="00000400000000000000" pitchFamily="2" charset="-78"/>
              </a:rPr>
              <a:t>برنامه کاری و زمان‌بندی:</a:t>
            </a:r>
          </a:p>
          <a:p>
            <a:pPr marL="0" indent="0" algn="justLow">
              <a:buNone/>
            </a:pPr>
            <a:r>
              <a:rPr lang="fa-I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Mitra" panose="00000400000000000000" pitchFamily="2" charset="-78"/>
              </a:rPr>
              <a:t> 1- نتایج پیش بینی شده پس از دریافت تسهیلات(تولید نمونه اولیه، افزایش فروش، توسعه فناوری جدید، بازاریابی، صادرات و...):</a:t>
            </a:r>
          </a:p>
          <a:p>
            <a:pPr marL="0" indent="0" algn="justLow">
              <a:buNone/>
            </a:pPr>
            <a:endParaRPr lang="fa-IR" sz="1800" dirty="0">
              <a:latin typeface="Calibri" panose="020F0502020204030204" pitchFamily="34" charset="0"/>
              <a:ea typeface="Calibri" panose="020F0502020204030204" pitchFamily="34" charset="0"/>
              <a:cs typeface="B Mitra" panose="00000400000000000000" pitchFamily="2" charset="-78"/>
            </a:endParaRPr>
          </a:p>
          <a:p>
            <a:pPr marL="0" indent="0" algn="justLow">
              <a:buNone/>
            </a:pPr>
            <a:endParaRPr lang="fa-IR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B Mitra" panose="00000400000000000000" pitchFamily="2" charset="-78"/>
            </a:endParaRPr>
          </a:p>
          <a:p>
            <a:pPr marL="0" indent="0" algn="justLow">
              <a:buNone/>
            </a:pPr>
            <a:endParaRPr lang="fa-IR" sz="1800" dirty="0">
              <a:latin typeface="Calibri" panose="020F0502020204030204" pitchFamily="34" charset="0"/>
              <a:ea typeface="Calibri" panose="020F0502020204030204" pitchFamily="34" charset="0"/>
              <a:cs typeface="B Mitra" panose="00000400000000000000" pitchFamily="2" charset="-78"/>
            </a:endParaRPr>
          </a:p>
          <a:p>
            <a:pPr marL="0" indent="0" algn="justLow">
              <a:buNone/>
            </a:pPr>
            <a:endParaRPr lang="fa-IR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B Mitra" panose="00000400000000000000" pitchFamily="2" charset="-78"/>
            </a:endParaRPr>
          </a:p>
          <a:p>
            <a:pPr marL="0" indent="0" algn="justLow">
              <a:buNone/>
            </a:pPr>
            <a:r>
              <a:rPr lang="fa-IR" sz="1800" kern="0" dirty="0">
                <a:latin typeface="Calibri" panose="020F0502020204030204" pitchFamily="34" charset="0"/>
                <a:ea typeface="SimSun" panose="02010600030101010101" pitchFamily="2" charset="-122"/>
                <a:cs typeface="B Mitra" panose="00000400000000000000" pitchFamily="2" charset="-78"/>
              </a:rPr>
              <a:t>2- زمان بندی تحقق اهداف پیش بینی شده:</a:t>
            </a:r>
            <a:endParaRPr lang="en-US" sz="1800" kern="0" dirty="0">
              <a:latin typeface="Arial" panose="020B0604020202020204" pitchFamily="34" charset="0"/>
              <a:ea typeface="SimSun" panose="02010600030101010101" pitchFamily="2" charset="-122"/>
              <a:cs typeface="B Mitra" panose="00000400000000000000" pitchFamily="2" charset="-78"/>
            </a:endParaRPr>
          </a:p>
          <a:p>
            <a:pPr marL="0" indent="0">
              <a:buFont typeface="Wingdings" pitchFamily="2" charset="2"/>
              <a:buNone/>
              <a:tabLst>
                <a:tab pos="245110" algn="l"/>
              </a:tabLst>
            </a:pPr>
            <a:endParaRPr lang="fa-IR" sz="1700" b="0" kern="0" dirty="0">
              <a:cs typeface="B Mitra" panose="00000400000000000000" pitchFamily="2" charset="-78"/>
            </a:endParaRPr>
          </a:p>
          <a:p>
            <a:pPr marL="0" indent="0">
              <a:buFont typeface="Wingdings" pitchFamily="2" charset="2"/>
              <a:buNone/>
              <a:tabLst>
                <a:tab pos="245110" algn="l"/>
              </a:tabLst>
            </a:pPr>
            <a:endParaRPr lang="fa-IR" sz="1700" b="0" kern="0" dirty="0"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560409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5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400800"/>
            <a:ext cx="2133600" cy="457200"/>
          </a:xfrm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16F2ACD-9BA7-4609-81CF-A7126E9226DA}" type="slidenum">
              <a:rPr kumimoji="0" lang="fa-IR" altLang="en-US" sz="16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altLang="en-US" sz="16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55576" y="404664"/>
            <a:ext cx="756084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fa-IR" sz="8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ranNastaliq" pitchFamily="18" charset="0"/>
                <a:ea typeface="+mn-ea"/>
                <a:cs typeface="IranNastaliq" pitchFamily="18" charset="0"/>
              </a:rPr>
              <a:t>با تشکر از توجه شما</a:t>
            </a:r>
            <a:endParaRPr kumimoji="0" lang="ru-RU" sz="8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IranNastaliq" pitchFamily="18" charset="0"/>
              <a:ea typeface="+mn-ea"/>
              <a:cs typeface="IranNastaliq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8422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/>
              <a:t>اطلاعات شرکت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700212"/>
            <a:ext cx="8229600" cy="4897139"/>
          </a:xfrm>
        </p:spPr>
        <p:txBody>
          <a:bodyPr>
            <a:normAutofit/>
          </a:bodyPr>
          <a:lstStyle/>
          <a:p>
            <a:r>
              <a:rPr lang="fa-IR" b="0" dirty="0"/>
              <a:t>نام شرکت:</a:t>
            </a:r>
          </a:p>
          <a:p>
            <a:r>
              <a:rPr lang="fa-IR" b="0" dirty="0"/>
              <a:t>عضو مرکز رشد.........................</a:t>
            </a:r>
            <a:r>
              <a:rPr lang="fa-IR" b="0" dirty="0">
                <a:sym typeface="Wingdings" panose="05000000000000000000" pitchFamily="2" charset="2"/>
              </a:rPr>
              <a:t></a:t>
            </a:r>
            <a:r>
              <a:rPr lang="fa-IR" b="0" dirty="0"/>
              <a:t>               امور موسسات    </a:t>
            </a:r>
            <a:r>
              <a:rPr lang="fa-IR" b="0" dirty="0">
                <a:sym typeface="Wingdings" panose="05000000000000000000" pitchFamily="2" charset="2"/>
              </a:rPr>
              <a:t></a:t>
            </a:r>
          </a:p>
          <a:p>
            <a:r>
              <a:rPr lang="fa-IR" b="0" dirty="0">
                <a:sym typeface="Wingdings" panose="05000000000000000000" pitchFamily="2" charset="2"/>
              </a:rPr>
              <a:t>مستقر در ساختمان :</a:t>
            </a:r>
          </a:p>
          <a:p>
            <a:r>
              <a:rPr lang="fa-IR" b="0" dirty="0">
                <a:sym typeface="Wingdings" panose="05000000000000000000" pitchFamily="2" charset="2"/>
              </a:rPr>
              <a:t>نوع شرکت ثبتی: سهامی خاص تعاونی مسئولیت محدود سایر</a:t>
            </a:r>
          </a:p>
          <a:p>
            <a:r>
              <a:rPr lang="fa-IR" b="0" dirty="0">
                <a:sym typeface="Wingdings" panose="05000000000000000000" pitchFamily="2" charset="2"/>
              </a:rPr>
              <a:t>تاریخ ثبت:</a:t>
            </a:r>
          </a:p>
          <a:p>
            <a:r>
              <a:rPr lang="fa-IR" b="0" dirty="0">
                <a:sym typeface="Wingdings" panose="05000000000000000000" pitchFamily="2" charset="2"/>
              </a:rPr>
              <a:t>میزان سرمایه ثبتی:</a:t>
            </a:r>
            <a:endParaRPr lang="fa-IR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6F2ACD-9BA7-4609-81CF-A7126E9226DA}" type="slidenum">
              <a:rPr lang="fa-IR" altLang="en-US" smtClean="0"/>
              <a:pPr>
                <a:defRPr/>
              </a:pPr>
              <a:t>2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152262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/>
              <a:t>معرفی محصول /خدمت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700212"/>
            <a:ext cx="8229600" cy="4897139"/>
          </a:xfrm>
        </p:spPr>
        <p:txBody>
          <a:bodyPr>
            <a:normAutofit/>
          </a:bodyPr>
          <a:lstStyle/>
          <a:p>
            <a:r>
              <a:rPr lang="fa-IR" b="0" dirty="0"/>
              <a:t>عنوان محصول/خدمت:</a:t>
            </a:r>
            <a:endParaRPr lang="fa-IR" sz="2800" b="0" dirty="0"/>
          </a:p>
          <a:p>
            <a:pPr algn="just" rtl="1">
              <a:tabLst>
                <a:tab pos="245110" algn="l"/>
              </a:tabLst>
            </a:pPr>
            <a:r>
              <a:rPr lang="fa-IR" b="0" dirty="0"/>
              <a:t>وضعیت فعلی محصول/خدمت:</a:t>
            </a:r>
          </a:p>
          <a:p>
            <a:pPr marL="0" indent="0" algn="just" rtl="1">
              <a:buNone/>
              <a:tabLst>
                <a:tab pos="245110" algn="l"/>
              </a:tabLst>
            </a:pPr>
            <a:r>
              <a:rPr lang="fa-IR" sz="17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B Mitra" panose="00000400000000000000" pitchFamily="2" charset="-78"/>
              </a:rPr>
              <a:t>ایده □ مطالعات تکمیلی(آماده جهت نمونه سازی)</a:t>
            </a:r>
            <a:r>
              <a:rPr lang="fa-IR" sz="17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B Mitra" panose="00000400000000000000" pitchFamily="2" charset="-78"/>
              </a:rPr>
              <a:t>□</a:t>
            </a:r>
            <a:r>
              <a:rPr lang="fa-IR" sz="17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B Mitra" panose="00000400000000000000" pitchFamily="2" charset="-78"/>
              </a:rPr>
              <a:t> نمونه آزمایشگاهی(عدم فروش محصول)</a:t>
            </a:r>
            <a:r>
              <a:rPr lang="fa-IR" sz="17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B Mitra" panose="00000400000000000000" pitchFamily="2" charset="-78"/>
              </a:rPr>
              <a:t>□</a:t>
            </a:r>
            <a:r>
              <a:rPr lang="fa-IR" sz="17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B Mitra" panose="00000400000000000000" pitchFamily="2" charset="-78"/>
              </a:rPr>
              <a:t>                        نمونه کارگاهی (فروش محدود) </a:t>
            </a:r>
            <a:r>
              <a:rPr lang="fa-IR" sz="17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B Mitra" panose="00000400000000000000" pitchFamily="2" charset="-78"/>
              </a:rPr>
              <a:t>□</a:t>
            </a:r>
            <a:r>
              <a:rPr lang="fa-IR" sz="17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B Mitra" panose="00000400000000000000" pitchFamily="2" charset="-78"/>
              </a:rPr>
              <a:t> نمونه نیمه صنعتی (فروش نیمه انبوه) </a:t>
            </a:r>
            <a:r>
              <a:rPr lang="fa-IR" sz="17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B Mitra" panose="00000400000000000000" pitchFamily="2" charset="-78"/>
              </a:rPr>
              <a:t>□ </a:t>
            </a:r>
            <a:r>
              <a:rPr lang="fa-IR" sz="17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B Mitra" panose="00000400000000000000" pitchFamily="2" charset="-78"/>
              </a:rPr>
              <a:t>نمونه صنعتی (فروش انبوه) </a:t>
            </a:r>
            <a:r>
              <a:rPr lang="fa-IR" sz="1700" b="1" dirty="0">
                <a:effectLst/>
                <a:ea typeface="SimSun" panose="02010600030101010101" pitchFamily="2" charset="-122"/>
                <a:cs typeface="B Mitra" panose="00000400000000000000" pitchFamily="2" charset="-78"/>
              </a:rPr>
              <a:t>□</a:t>
            </a:r>
            <a:r>
              <a:rPr lang="fa-IR" sz="1700" b="0" dirty="0">
                <a:cs typeface="B Mitra" panose="00000400000000000000" pitchFamily="2" charset="-78"/>
              </a:rPr>
              <a:t> </a:t>
            </a:r>
          </a:p>
          <a:p>
            <a:pPr marL="0" indent="0" algn="just" rtl="1">
              <a:buNone/>
              <a:tabLst>
                <a:tab pos="245110" algn="l"/>
              </a:tabLst>
            </a:pPr>
            <a:endParaRPr lang="fa-IR" sz="1700" b="0" dirty="0"/>
          </a:p>
          <a:p>
            <a:pPr marL="0" indent="0">
              <a:buNone/>
              <a:tabLst>
                <a:tab pos="245110" algn="l"/>
              </a:tabLst>
            </a:pPr>
            <a:r>
              <a:rPr lang="fa-IR" sz="1700" b="0" dirty="0"/>
              <a:t>تصویر محصول: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6F2ACD-9BA7-4609-81CF-A7126E9226DA}" type="slidenum">
              <a:rPr lang="fa-IR" altLang="en-US" smtClean="0"/>
              <a:pPr>
                <a:defRPr/>
              </a:pPr>
              <a:t>3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648933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/>
              <a:t>اشتغال شرکت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6F2ACD-9BA7-4609-81CF-A7126E9226DA}" type="slidenum">
              <a:rPr lang="fa-IR" altLang="en-US" smtClean="0"/>
              <a:pPr>
                <a:defRPr/>
              </a:pPr>
              <a:t>4</a:t>
            </a:fld>
            <a:endParaRPr lang="ru-RU" altLang="en-US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082886B6-0CA6-4198-8BE0-844B62891D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555526"/>
              </p:ext>
            </p:extLst>
          </p:nvPr>
        </p:nvGraphicFramePr>
        <p:xfrm>
          <a:off x="827585" y="1988840"/>
          <a:ext cx="6731703" cy="1219200"/>
        </p:xfrm>
        <a:graphic>
          <a:graphicData uri="http://schemas.openxmlformats.org/drawingml/2006/table">
            <a:tbl>
              <a:tblPr rtl="1" firstRow="1" firstCol="1" bandRow="1">
                <a:tableStyleId>{21E4AEA4-8DFA-4A89-87EB-49C32662AFE0}</a:tableStyleId>
              </a:tblPr>
              <a:tblGrid>
                <a:gridCol w="1121951">
                  <a:extLst>
                    <a:ext uri="{9D8B030D-6E8A-4147-A177-3AD203B41FA5}">
                      <a16:colId xmlns:a16="http://schemas.microsoft.com/office/drawing/2014/main" val="1439464679"/>
                    </a:ext>
                  </a:extLst>
                </a:gridCol>
                <a:gridCol w="1121951">
                  <a:extLst>
                    <a:ext uri="{9D8B030D-6E8A-4147-A177-3AD203B41FA5}">
                      <a16:colId xmlns:a16="http://schemas.microsoft.com/office/drawing/2014/main" val="2287299453"/>
                    </a:ext>
                  </a:extLst>
                </a:gridCol>
                <a:gridCol w="1658535">
                  <a:extLst>
                    <a:ext uri="{9D8B030D-6E8A-4147-A177-3AD203B41FA5}">
                      <a16:colId xmlns:a16="http://schemas.microsoft.com/office/drawing/2014/main" val="847917056"/>
                    </a:ext>
                  </a:extLst>
                </a:gridCol>
                <a:gridCol w="1414633">
                  <a:extLst>
                    <a:ext uri="{9D8B030D-6E8A-4147-A177-3AD203B41FA5}">
                      <a16:colId xmlns:a16="http://schemas.microsoft.com/office/drawing/2014/main" val="713110550"/>
                    </a:ext>
                  </a:extLst>
                </a:gridCol>
                <a:gridCol w="1414633">
                  <a:extLst>
                    <a:ext uri="{9D8B030D-6E8A-4147-A177-3AD203B41FA5}">
                      <a16:colId xmlns:a16="http://schemas.microsoft.com/office/drawing/2014/main" val="1036836856"/>
                    </a:ext>
                  </a:extLst>
                </a:gridCol>
              </a:tblGrid>
              <a:tr h="330528"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Yagut"/>
                        </a:rPr>
                        <a:t>تعداد کل پرسنل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>
                          <a:effectLst/>
                        </a:rPr>
                        <a:t>تعداد پرسنل تمام وقت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>
                          <a:effectLst/>
                        </a:rPr>
                        <a:t>تعداد پرسنل پاره وقت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تعداد بیمه شده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بیمه نشده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64533384"/>
                  </a:ext>
                </a:extLst>
              </a:tr>
              <a:tr h="208698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lang="en-US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>
                          <a:effectLst/>
                        </a:rPr>
                        <a:t> 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77393305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61A1F2F1-2F21-481E-9A9E-04B7C24CD63F}"/>
              </a:ext>
            </a:extLst>
          </p:cNvPr>
          <p:cNvSpPr txBox="1"/>
          <p:nvPr/>
        </p:nvSpPr>
        <p:spPr>
          <a:xfrm>
            <a:off x="1619672" y="5569191"/>
            <a:ext cx="698477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fa-IR" b="1" dirty="0">
                <a:cs typeface="+mn-cs"/>
              </a:rPr>
              <a:t>میزان افزایش اشتغال شرکت پس از دریافت تسهیلات:</a:t>
            </a:r>
          </a:p>
          <a:p>
            <a:pPr algn="r" rtl="1"/>
            <a:r>
              <a:rPr lang="fa-IR" b="1" dirty="0">
                <a:cs typeface="+mn-cs"/>
              </a:rPr>
              <a:t>تغییر نمی کند</a:t>
            </a:r>
            <a:r>
              <a:rPr lang="fa-IR" b="1" dirty="0">
                <a:cs typeface="+mn-cs"/>
                <a:sym typeface="Wingdings" panose="05000000000000000000" pitchFamily="2" charset="2"/>
              </a:rPr>
              <a:t></a:t>
            </a:r>
            <a:r>
              <a:rPr lang="fa-IR" b="1" dirty="0">
                <a:cs typeface="+mn-cs"/>
              </a:rPr>
              <a:t>        تغییر می کند </a:t>
            </a:r>
            <a:r>
              <a:rPr lang="fa-IR" b="1" dirty="0">
                <a:cs typeface="+mn-cs"/>
                <a:sym typeface="Wingdings" panose="05000000000000000000" pitchFamily="2" charset="2"/>
              </a:rPr>
              <a:t></a:t>
            </a:r>
            <a:r>
              <a:rPr lang="fa-IR" b="1" dirty="0">
                <a:cs typeface="+mn-cs"/>
              </a:rPr>
              <a:t>                تعداد افزایش:</a:t>
            </a:r>
          </a:p>
        </p:txBody>
      </p:sp>
    </p:spTree>
    <p:extLst>
      <p:ext uri="{BB962C8B-B14F-4D97-AF65-F5344CB8AC3E}">
        <p14:creationId xmlns:p14="http://schemas.microsoft.com/office/powerpoint/2010/main" val="3316728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3000" dirty="0"/>
              <a:t>اطلاعات مالی شرکت، جاری و پیش بینی (</a:t>
            </a:r>
            <a:r>
              <a:rPr lang="fa-IR" sz="1800" dirty="0"/>
              <a:t>میلیون ریال</a:t>
            </a:r>
            <a:r>
              <a:rPr lang="fa-IR" sz="3000" dirty="0"/>
              <a:t>)</a:t>
            </a:r>
            <a:endParaRPr lang="en-US" sz="3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9185861"/>
              </p:ext>
            </p:extLst>
          </p:nvPr>
        </p:nvGraphicFramePr>
        <p:xfrm>
          <a:off x="971600" y="1551408"/>
          <a:ext cx="7340114" cy="4037832"/>
        </p:xfrm>
        <a:graphic>
          <a:graphicData uri="http://schemas.openxmlformats.org/drawingml/2006/table">
            <a:tbl>
              <a:tblPr rtl="1" firstRow="1" firstCol="1" bandRow="1">
                <a:tableStyleId>{93296810-A885-4BE3-A3E7-6D5BEEA58F35}</a:tableStyleId>
              </a:tblPr>
              <a:tblGrid>
                <a:gridCol w="14672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82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82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82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6821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17454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92755" algn="l"/>
                        </a:tabLst>
                      </a:pPr>
                      <a:r>
                        <a:rPr lang="fa-IR" sz="1700" dirty="0">
                          <a:effectLst/>
                        </a:rPr>
                        <a:t>سال مالی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92755" algn="l"/>
                        </a:tabLst>
                      </a:pPr>
                      <a:r>
                        <a:rPr lang="fa-IR" sz="1700" dirty="0">
                          <a:effectLst/>
                        </a:rPr>
                        <a:t>1401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92755" algn="l"/>
                        </a:tabLst>
                      </a:pPr>
                      <a:r>
                        <a:rPr lang="fa-IR" sz="1700" dirty="0">
                          <a:effectLst/>
                        </a:rPr>
                        <a:t>1402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92755" algn="l"/>
                        </a:tabLst>
                      </a:pPr>
                      <a:r>
                        <a:rPr lang="fa-IR" sz="1700" dirty="0">
                          <a:effectLst/>
                        </a:rPr>
                        <a:t>1403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92755" algn="l"/>
                        </a:tabLst>
                      </a:pPr>
                      <a:r>
                        <a:rPr lang="fa-IR" sz="1700" dirty="0">
                          <a:effectLst/>
                        </a:rPr>
                        <a:t>1404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326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92755" algn="l"/>
                        </a:tabLst>
                      </a:pPr>
                      <a:r>
                        <a:rPr lang="fa-IR" sz="1700" dirty="0">
                          <a:effectLst/>
                        </a:rPr>
                        <a:t>فروش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92755" algn="l"/>
                        </a:tabLst>
                      </a:pPr>
                      <a:r>
                        <a:rPr lang="fa-IR" sz="1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92755" algn="l"/>
                        </a:tabLst>
                      </a:pPr>
                      <a:r>
                        <a:rPr lang="fa-IR" sz="1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92755" algn="l"/>
                        </a:tabLst>
                      </a:pPr>
                      <a:r>
                        <a:rPr lang="fa-IR" sz="17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92755" algn="l"/>
                        </a:tabLst>
                      </a:pPr>
                      <a:r>
                        <a:rPr lang="fa-IR" sz="1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6789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92755" algn="l"/>
                        </a:tabLst>
                      </a:pPr>
                      <a:r>
                        <a:rPr lang="fa-IR" sz="1700" dirty="0">
                          <a:effectLst/>
                        </a:rPr>
                        <a:t>هزینه ها 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92755" algn="l"/>
                        </a:tabLst>
                      </a:pPr>
                      <a:r>
                        <a:rPr lang="fa-IR" sz="1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92755" algn="l"/>
                        </a:tabLst>
                      </a:pPr>
                      <a:r>
                        <a:rPr lang="fa-IR" sz="1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92755" algn="l"/>
                        </a:tabLst>
                      </a:pPr>
                      <a:r>
                        <a:rPr lang="fa-IR" sz="17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92755" algn="l"/>
                        </a:tabLst>
                      </a:pPr>
                      <a:r>
                        <a:rPr lang="fa-IR" sz="1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10324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92755" algn="l"/>
                        </a:tabLst>
                      </a:pPr>
                      <a:r>
                        <a:rPr lang="fa-IR" sz="1700" dirty="0">
                          <a:effectLst/>
                        </a:rPr>
                        <a:t>سود/زیان خالص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92755" algn="l"/>
                        </a:tabLst>
                      </a:pPr>
                      <a:r>
                        <a:rPr lang="fa-IR" sz="17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92755" algn="l"/>
                        </a:tabLst>
                      </a:pPr>
                      <a:r>
                        <a:rPr lang="fa-IR" sz="17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92755" algn="l"/>
                        </a:tabLst>
                      </a:pPr>
                      <a:r>
                        <a:rPr lang="fa-IR" sz="17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92755" algn="l"/>
                        </a:tabLst>
                      </a:pPr>
                      <a:r>
                        <a:rPr lang="fa-IR" sz="17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1654550" y="822996"/>
            <a:ext cx="12614444" cy="346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54551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sz="2800" dirty="0"/>
              <a:t>وضعیت </a:t>
            </a:r>
            <a:r>
              <a:rPr lang="fa-IR" sz="2800" dirty="0" err="1"/>
              <a:t>مجوزات</a:t>
            </a:r>
            <a:r>
              <a:rPr lang="fa-IR" sz="2800" dirty="0"/>
              <a:t>، پروانه ها، استانداردها، </a:t>
            </a:r>
            <a:r>
              <a:rPr lang="fa-IR" sz="2800" dirty="0" err="1"/>
              <a:t>تاییدیه</a:t>
            </a:r>
            <a:r>
              <a:rPr lang="fa-IR" sz="2800" dirty="0"/>
              <a:t> ها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6F2ACD-9BA7-4609-81CF-A7126E9226DA}" type="slidenum">
              <a:rPr lang="fa-IR" altLang="en-US" smtClean="0"/>
              <a:pPr>
                <a:defRPr/>
              </a:pPr>
              <a:t>6</a:t>
            </a:fld>
            <a:endParaRPr lang="ru-RU" altLang="en-US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FFCE265E-5394-4592-B021-8A9A9D8576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6311698"/>
              </p:ext>
            </p:extLst>
          </p:nvPr>
        </p:nvGraphicFramePr>
        <p:xfrm>
          <a:off x="827585" y="1700808"/>
          <a:ext cx="7920880" cy="4699903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{93296810-A885-4BE3-A3E7-6D5BEEA58F35}</a:tableStyleId>
              </a:tblPr>
              <a:tblGrid>
                <a:gridCol w="2629274">
                  <a:extLst>
                    <a:ext uri="{9D8B030D-6E8A-4147-A177-3AD203B41FA5}">
                      <a16:colId xmlns:a16="http://schemas.microsoft.com/office/drawing/2014/main" val="1876792119"/>
                    </a:ext>
                  </a:extLst>
                </a:gridCol>
                <a:gridCol w="2695394">
                  <a:extLst>
                    <a:ext uri="{9D8B030D-6E8A-4147-A177-3AD203B41FA5}">
                      <a16:colId xmlns:a16="http://schemas.microsoft.com/office/drawing/2014/main" val="2983851827"/>
                    </a:ext>
                  </a:extLst>
                </a:gridCol>
                <a:gridCol w="1298106">
                  <a:extLst>
                    <a:ext uri="{9D8B030D-6E8A-4147-A177-3AD203B41FA5}">
                      <a16:colId xmlns:a16="http://schemas.microsoft.com/office/drawing/2014/main" val="1451854002"/>
                    </a:ext>
                  </a:extLst>
                </a:gridCol>
                <a:gridCol w="1298106">
                  <a:extLst>
                    <a:ext uri="{9D8B030D-6E8A-4147-A177-3AD203B41FA5}">
                      <a16:colId xmlns:a16="http://schemas.microsoft.com/office/drawing/2014/main" val="537825302"/>
                    </a:ext>
                  </a:extLst>
                </a:gridCol>
              </a:tblGrid>
              <a:tr h="1440160">
                <a:tc>
                  <a:txBody>
                    <a:bodyPr/>
                    <a:lstStyle/>
                    <a:p>
                      <a:pPr algn="ctr" rtl="1">
                        <a:tabLst>
                          <a:tab pos="245110" algn="l"/>
                        </a:tabLst>
                      </a:pPr>
                      <a:r>
                        <a:rPr lang="fa-IR" sz="2200" dirty="0">
                          <a:effectLst/>
                        </a:rPr>
                        <a:t>نام مجوز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245110" algn="l"/>
                        </a:tabLst>
                      </a:pPr>
                      <a:r>
                        <a:rPr lang="fa-IR" sz="2200" dirty="0">
                          <a:effectLst/>
                        </a:rPr>
                        <a:t>مرجع اخذ</a:t>
                      </a:r>
                      <a:endParaRPr lang="en-US" sz="2200" dirty="0">
                        <a:effectLst/>
                      </a:endParaRPr>
                    </a:p>
                    <a:p>
                      <a:pPr algn="ctr" rtl="1">
                        <a:tabLst>
                          <a:tab pos="245110" algn="l"/>
                        </a:tabLst>
                      </a:pPr>
                      <a:r>
                        <a:rPr lang="fa-IR" sz="2200" dirty="0">
                          <a:effectLst/>
                        </a:rPr>
                        <a:t>(دستگاه اجرایی)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245110" algn="l"/>
                        </a:tabLst>
                      </a:pPr>
                      <a:r>
                        <a:rPr lang="fa-IR" sz="2200" dirty="0">
                          <a:effectLst/>
                        </a:rPr>
                        <a:t>تاریخ صدور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245110" algn="l"/>
                        </a:tabLst>
                      </a:pPr>
                      <a:r>
                        <a:rPr lang="fa-IR" sz="2200" kern="1200" dirty="0">
                          <a:effectLst/>
                        </a:rPr>
                        <a:t>تاریخ اعتبار</a:t>
                      </a:r>
                      <a:endParaRPr lang="en-US" sz="22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85663095"/>
                  </a:ext>
                </a:extLst>
              </a:tr>
              <a:tr h="484983">
                <a:tc>
                  <a:txBody>
                    <a:bodyPr/>
                    <a:lstStyle/>
                    <a:p>
                      <a:pPr algn="ctr" rtl="1">
                        <a:tabLst>
                          <a:tab pos="245110" algn="l"/>
                        </a:tabLst>
                      </a:pPr>
                      <a:r>
                        <a:rPr lang="fa-IR" sz="2500" dirty="0">
                          <a:effectLst/>
                        </a:rPr>
                        <a:t> 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245110" algn="l"/>
                        </a:tabLst>
                      </a:pPr>
                      <a:r>
                        <a:rPr lang="fa-IR" sz="2500" dirty="0">
                          <a:effectLst/>
                        </a:rPr>
                        <a:t> 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245110" algn="l"/>
                        </a:tabLst>
                      </a:pPr>
                      <a:r>
                        <a:rPr lang="fa-IR" sz="2500" dirty="0">
                          <a:effectLst/>
                        </a:rPr>
                        <a:t> 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245110" algn="l"/>
                        </a:tabLst>
                      </a:pPr>
                      <a:endParaRPr lang="en-US" sz="25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9862645"/>
                  </a:ext>
                </a:extLst>
              </a:tr>
              <a:tr h="700653">
                <a:tc>
                  <a:txBody>
                    <a:bodyPr/>
                    <a:lstStyle/>
                    <a:p>
                      <a:pPr algn="ctr" rtl="1">
                        <a:tabLst>
                          <a:tab pos="245110" algn="l"/>
                        </a:tabLst>
                      </a:pPr>
                      <a:r>
                        <a:rPr lang="fa-IR" sz="9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245110" algn="l"/>
                        </a:tabLst>
                      </a:pPr>
                      <a:r>
                        <a:rPr lang="fa-IR" sz="9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tabLst>
                          <a:tab pos="245110" algn="l"/>
                        </a:tabLst>
                      </a:pPr>
                      <a:r>
                        <a:rPr lang="fa-IR" sz="9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tabLst>
                          <a:tab pos="24511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70534253"/>
                  </a:ext>
                </a:extLst>
              </a:tr>
              <a:tr h="570762">
                <a:tc>
                  <a:txBody>
                    <a:bodyPr/>
                    <a:lstStyle/>
                    <a:p>
                      <a:pPr algn="ctr" rtl="1">
                        <a:tabLst>
                          <a:tab pos="24511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24511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tabLst>
                          <a:tab pos="24511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tabLst>
                          <a:tab pos="24511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1003095"/>
                  </a:ext>
                </a:extLst>
              </a:tr>
              <a:tr h="584887">
                <a:tc>
                  <a:txBody>
                    <a:bodyPr/>
                    <a:lstStyle/>
                    <a:p>
                      <a:pPr algn="ctr" rtl="1">
                        <a:tabLst>
                          <a:tab pos="24511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24511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tabLst>
                          <a:tab pos="24511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tabLst>
                          <a:tab pos="24511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75756647"/>
                  </a:ext>
                </a:extLst>
              </a:tr>
              <a:tr h="644551">
                <a:tc>
                  <a:txBody>
                    <a:bodyPr/>
                    <a:lstStyle/>
                    <a:p>
                      <a:pPr algn="ctr" rtl="1">
                        <a:tabLst>
                          <a:tab pos="24511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24511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tabLst>
                          <a:tab pos="24511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tabLst>
                          <a:tab pos="24511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17784632"/>
                  </a:ext>
                </a:extLst>
              </a:tr>
              <a:tr h="273907">
                <a:tc>
                  <a:txBody>
                    <a:bodyPr/>
                    <a:lstStyle/>
                    <a:p>
                      <a:pPr algn="ctr" rtl="1">
                        <a:tabLst>
                          <a:tab pos="24511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24511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tabLst>
                          <a:tab pos="24511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tabLst>
                          <a:tab pos="24511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52933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4848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/>
              <a:t>تحلیل بازار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700212"/>
            <a:ext cx="8229600" cy="4897139"/>
          </a:xfrm>
        </p:spPr>
        <p:txBody>
          <a:bodyPr>
            <a:normAutofit/>
          </a:bodyPr>
          <a:lstStyle/>
          <a:p>
            <a:pPr algn="justLow" rtl="1">
              <a:tabLst>
                <a:tab pos="245110" algn="l"/>
              </a:tabLst>
            </a:pPr>
            <a:r>
              <a:rPr lang="fa-IR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بازار هدف اصلی محصول یا خدمات در حال حاضر:  </a:t>
            </a:r>
            <a:r>
              <a:rPr lang="en-US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sym typeface="Wingdings" panose="05000000000000000000" pitchFamily="2" charset="2"/>
              </a:rPr>
              <a:t></a:t>
            </a:r>
            <a:r>
              <a:rPr lang="fa-IR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استانی  </a:t>
            </a:r>
            <a:r>
              <a:rPr lang="en-US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sym typeface="Wingdings" panose="05000000000000000000" pitchFamily="2" charset="2"/>
              </a:rPr>
              <a:t></a:t>
            </a:r>
            <a:r>
              <a:rPr lang="fa-IR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منطقه­ای </a:t>
            </a:r>
            <a:r>
              <a:rPr lang="en-US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sym typeface="Wingdings" panose="05000000000000000000" pitchFamily="2" charset="2"/>
              </a:rPr>
              <a:t></a:t>
            </a:r>
            <a:r>
              <a:rPr lang="fa-IR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ملی  </a:t>
            </a:r>
            <a:r>
              <a:rPr lang="en-US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sym typeface="Wingdings" panose="05000000000000000000" pitchFamily="2" charset="2"/>
              </a:rPr>
              <a:t></a:t>
            </a:r>
            <a:r>
              <a:rPr lang="fa-IR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بین­المللی</a:t>
            </a:r>
            <a:endParaRPr lang="en-US" sz="18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justLow" rtl="1"/>
            <a:r>
              <a:rPr lang="fa-IR" sz="1800" i="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میزان درصد سهم شما از بازار هدف(تقریبی):</a:t>
            </a:r>
          </a:p>
          <a:p>
            <a:pPr marL="266700" indent="-266700" algn="justLow" rtl="1">
              <a:lnSpc>
                <a:spcPct val="115000"/>
              </a:lnSpc>
              <a:spcAft>
                <a:spcPts val="1000"/>
              </a:spcAft>
            </a:pPr>
            <a:r>
              <a:rPr lang="fa-IR" sz="1800" i="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مشتریان: </a:t>
            </a:r>
          </a:p>
          <a:p>
            <a:pPr marL="266700" indent="-266700" algn="justLow" rtl="1">
              <a:lnSpc>
                <a:spcPct val="115000"/>
              </a:lnSpc>
              <a:spcAft>
                <a:spcPts val="1000"/>
              </a:spcAft>
            </a:pPr>
            <a:endParaRPr lang="fa-IR" sz="18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266700" indent="-266700" algn="justLow">
              <a:lnSpc>
                <a:spcPct val="115000"/>
              </a:lnSpc>
              <a:spcAft>
                <a:spcPts val="1000"/>
              </a:spcAft>
            </a:pPr>
            <a:r>
              <a:rPr lang="fa-IR" sz="18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B Mitra" panose="00000400000000000000" pitchFamily="2" charset="-78"/>
              </a:rPr>
              <a:t>برنامه توسعه بازار محصول/ خدمت:</a:t>
            </a:r>
            <a:endParaRPr lang="fa-IR" sz="1800" b="0" i="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B Mitra" panose="00000400000000000000" pitchFamily="2" charset="-78"/>
            </a:endParaRPr>
          </a:p>
          <a:p>
            <a:pPr marL="266700" indent="-266700" algn="justLow" rtl="1">
              <a:lnSpc>
                <a:spcPct val="115000"/>
              </a:lnSpc>
              <a:spcAft>
                <a:spcPts val="1000"/>
              </a:spcAft>
            </a:pPr>
            <a:endParaRPr lang="fa-IR" sz="1800" i="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lvl="0" indent="0" algn="justLow" rtl="1">
              <a:buNone/>
            </a:pPr>
            <a:endParaRPr lang="fa-IR" sz="1800" b="0" dirty="0">
              <a:latin typeface="Times New Roman" panose="02020603050405020304" pitchFamily="18" charset="0"/>
              <a:ea typeface="SimSun" panose="02010600030101010101" pitchFamily="2" charset="-122"/>
              <a:cs typeface="B Nazanin" panose="00000400000000000000" pitchFamily="2" charset="-78"/>
            </a:endParaRPr>
          </a:p>
          <a:p>
            <a:pPr marL="342900" lvl="0" indent="-342900" algn="justLow" rtl="1">
              <a:buFont typeface="Times New Roman" panose="02020603050405020304" pitchFamily="18" charset="0"/>
              <a:buChar char="-"/>
            </a:pPr>
            <a:endParaRPr lang="en-US" sz="1800" b="1" i="1" dirty="0">
              <a:effectLst/>
              <a:latin typeface="Arial" panose="020B0604020202020204" pitchFamily="34" charset="0"/>
              <a:ea typeface="SimSun" panose="02010600030101010101" pitchFamily="2" charset="-122"/>
              <a:cs typeface="B Nazanin" panose="00000400000000000000" pitchFamily="2" charset="-78"/>
            </a:endParaRPr>
          </a:p>
          <a:p>
            <a:pPr marL="0" indent="0" algn="just" rtl="1">
              <a:buNone/>
              <a:tabLst>
                <a:tab pos="245110" algn="l"/>
              </a:tabLst>
            </a:pPr>
            <a:endParaRPr lang="fa-IR" sz="1700" b="0" dirty="0"/>
          </a:p>
          <a:p>
            <a:pPr marL="0" indent="0">
              <a:buNone/>
              <a:tabLst>
                <a:tab pos="245110" algn="l"/>
              </a:tabLst>
            </a:pPr>
            <a:endParaRPr lang="fa-IR" sz="17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6F2ACD-9BA7-4609-81CF-A7126E9226DA}" type="slidenum">
              <a:rPr lang="fa-IR" altLang="en-US" smtClean="0"/>
              <a:pPr>
                <a:defRPr/>
              </a:pPr>
              <a:t>7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723043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/>
              <a:t>وضعیت تسهیلات دریافتی تا به کنون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700212"/>
            <a:ext cx="8229600" cy="4897139"/>
          </a:xfrm>
        </p:spPr>
        <p:txBody>
          <a:bodyPr>
            <a:normAutofit/>
          </a:bodyPr>
          <a:lstStyle/>
          <a:p>
            <a:pPr marL="266700" indent="-266700" algn="justLow">
              <a:lnSpc>
                <a:spcPct val="115000"/>
              </a:lnSpc>
              <a:spcAft>
                <a:spcPts val="1000"/>
              </a:spcAft>
            </a:pPr>
            <a:endParaRPr lang="fa-IR" sz="1800" b="1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B Nazanin" panose="00000400000000000000" pitchFamily="2" charset="-78"/>
            </a:endParaRPr>
          </a:p>
          <a:p>
            <a:pPr marL="266700" indent="-266700" algn="justLow" rtl="1">
              <a:lnSpc>
                <a:spcPct val="115000"/>
              </a:lnSpc>
              <a:spcAft>
                <a:spcPts val="1000"/>
              </a:spcAft>
            </a:pPr>
            <a:endParaRPr lang="fa-IR" sz="1800" b="1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B Nazanin" panose="00000400000000000000" pitchFamily="2" charset="-78"/>
            </a:endParaRPr>
          </a:p>
          <a:p>
            <a:pPr marL="266700" indent="-266700" algn="justLow" rtl="1">
              <a:lnSpc>
                <a:spcPct val="115000"/>
              </a:lnSpc>
              <a:spcAft>
                <a:spcPts val="1000"/>
              </a:spcAft>
            </a:pPr>
            <a:endParaRPr lang="fa-IR" sz="1800" b="1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B Nazanin" panose="00000400000000000000" pitchFamily="2" charset="-78"/>
            </a:endParaRPr>
          </a:p>
          <a:p>
            <a:pPr marL="342900" lvl="0" indent="-342900" algn="justLow" rtl="1">
              <a:buFont typeface="Times New Roman" panose="02020603050405020304" pitchFamily="18" charset="0"/>
              <a:buChar char="-"/>
            </a:pPr>
            <a:endParaRPr lang="fa-IR" sz="1800" b="0" dirty="0">
              <a:latin typeface="Times New Roman" panose="02020603050405020304" pitchFamily="18" charset="0"/>
              <a:ea typeface="SimSun" panose="02010600030101010101" pitchFamily="2" charset="-122"/>
              <a:cs typeface="B Nazanin" panose="00000400000000000000" pitchFamily="2" charset="-78"/>
            </a:endParaRPr>
          </a:p>
          <a:p>
            <a:pPr marL="342900" lvl="0" indent="-342900" algn="justLow" rtl="1">
              <a:buFont typeface="Times New Roman" panose="02020603050405020304" pitchFamily="18" charset="0"/>
              <a:buChar char="-"/>
            </a:pPr>
            <a:endParaRPr lang="en-US" sz="1800" b="1" i="1" dirty="0">
              <a:effectLst/>
              <a:latin typeface="Arial" panose="020B0604020202020204" pitchFamily="34" charset="0"/>
              <a:ea typeface="SimSun" panose="02010600030101010101" pitchFamily="2" charset="-122"/>
              <a:cs typeface="B Nazanin" panose="00000400000000000000" pitchFamily="2" charset="-78"/>
            </a:endParaRPr>
          </a:p>
          <a:p>
            <a:pPr marL="0" indent="0" algn="just" rtl="1">
              <a:buNone/>
              <a:tabLst>
                <a:tab pos="245110" algn="l"/>
              </a:tabLst>
            </a:pPr>
            <a:endParaRPr lang="fa-IR" sz="1700" b="0" dirty="0"/>
          </a:p>
          <a:p>
            <a:pPr marL="0" indent="0">
              <a:buNone/>
              <a:tabLst>
                <a:tab pos="245110" algn="l"/>
              </a:tabLst>
            </a:pPr>
            <a:endParaRPr lang="fa-IR" sz="17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6F2ACD-9BA7-4609-81CF-A7126E9226DA}" type="slidenum">
              <a:rPr lang="fa-IR" altLang="en-US" smtClean="0"/>
              <a:pPr>
                <a:defRPr/>
              </a:pPr>
              <a:t>8</a:t>
            </a:fld>
            <a:endParaRPr lang="ru-RU" alt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4C265EE-F554-48E8-9921-CF733AED56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0322357"/>
              </p:ext>
            </p:extLst>
          </p:nvPr>
        </p:nvGraphicFramePr>
        <p:xfrm>
          <a:off x="446087" y="1453739"/>
          <a:ext cx="8229601" cy="3968314"/>
        </p:xfrm>
        <a:graphic>
          <a:graphicData uri="http://schemas.openxmlformats.org/drawingml/2006/table">
            <a:tbl>
              <a:tblPr rtl="1" firstRow="1" firstCol="1" bandRow="1">
                <a:tableStyleId>{93296810-A885-4BE3-A3E7-6D5BEEA58F35}</a:tableStyleId>
              </a:tblPr>
              <a:tblGrid>
                <a:gridCol w="307820">
                  <a:extLst>
                    <a:ext uri="{9D8B030D-6E8A-4147-A177-3AD203B41FA5}">
                      <a16:colId xmlns:a16="http://schemas.microsoft.com/office/drawing/2014/main" val="4223585397"/>
                    </a:ext>
                  </a:extLst>
                </a:gridCol>
                <a:gridCol w="1457786">
                  <a:extLst>
                    <a:ext uri="{9D8B030D-6E8A-4147-A177-3AD203B41FA5}">
                      <a16:colId xmlns:a16="http://schemas.microsoft.com/office/drawing/2014/main" val="795742034"/>
                    </a:ext>
                  </a:extLst>
                </a:gridCol>
                <a:gridCol w="811628">
                  <a:extLst>
                    <a:ext uri="{9D8B030D-6E8A-4147-A177-3AD203B41FA5}">
                      <a16:colId xmlns:a16="http://schemas.microsoft.com/office/drawing/2014/main" val="362498746"/>
                    </a:ext>
                  </a:extLst>
                </a:gridCol>
                <a:gridCol w="867900">
                  <a:extLst>
                    <a:ext uri="{9D8B030D-6E8A-4147-A177-3AD203B41FA5}">
                      <a16:colId xmlns:a16="http://schemas.microsoft.com/office/drawing/2014/main" val="2560436054"/>
                    </a:ext>
                  </a:extLst>
                </a:gridCol>
                <a:gridCol w="1766670">
                  <a:extLst>
                    <a:ext uri="{9D8B030D-6E8A-4147-A177-3AD203B41FA5}">
                      <a16:colId xmlns:a16="http://schemas.microsoft.com/office/drawing/2014/main" val="2230673797"/>
                    </a:ext>
                  </a:extLst>
                </a:gridCol>
                <a:gridCol w="745618">
                  <a:extLst>
                    <a:ext uri="{9D8B030D-6E8A-4147-A177-3AD203B41FA5}">
                      <a16:colId xmlns:a16="http://schemas.microsoft.com/office/drawing/2014/main" val="2847579126"/>
                    </a:ext>
                  </a:extLst>
                </a:gridCol>
                <a:gridCol w="717807">
                  <a:extLst>
                    <a:ext uri="{9D8B030D-6E8A-4147-A177-3AD203B41FA5}">
                      <a16:colId xmlns:a16="http://schemas.microsoft.com/office/drawing/2014/main" val="1824615185"/>
                    </a:ext>
                  </a:extLst>
                </a:gridCol>
                <a:gridCol w="1554372">
                  <a:extLst>
                    <a:ext uri="{9D8B030D-6E8A-4147-A177-3AD203B41FA5}">
                      <a16:colId xmlns:a16="http://schemas.microsoft.com/office/drawing/2014/main" val="368538226"/>
                    </a:ext>
                  </a:extLst>
                </a:gridCol>
              </a:tblGrid>
              <a:tr h="502014"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a-IR" sz="1200">
                          <a:effectLst/>
                        </a:rPr>
                        <a:t>ر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a-IR" sz="1200" dirty="0">
                          <a:effectLst/>
                        </a:rPr>
                        <a:t>نوع تسهیلات دریافتی قبلی*</a:t>
                      </a:r>
                      <a:endParaRPr lang="en-US" sz="1100" dirty="0">
                        <a:effectLst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a-IR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a-IR" sz="1200" dirty="0">
                          <a:effectLst/>
                        </a:rPr>
                        <a:t>مبلغ تسهیلات</a:t>
                      </a:r>
                      <a:endParaRPr lang="en-US" sz="1100" dirty="0">
                        <a:effectLst/>
                      </a:endParaRP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a-IR" sz="1200" dirty="0">
                          <a:effectLst/>
                        </a:rPr>
                        <a:t>میلیون ریال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a-IR" sz="1200">
                          <a:effectLst/>
                        </a:rPr>
                        <a:t>تاریخ دریافت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a-IR" sz="1200" dirty="0">
                          <a:effectLst/>
                        </a:rPr>
                        <a:t>پرداخت کننده تسهیلات</a:t>
                      </a:r>
                      <a:endParaRPr lang="en-US" sz="1100" dirty="0">
                        <a:effectLst/>
                      </a:endParaRPr>
                    </a:p>
                    <a:p>
                      <a:pPr algn="ctr" defTabSz="1252538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a-IR" sz="1200" dirty="0">
                          <a:effectLst/>
                        </a:rPr>
                        <a:t>(پارک/صندوق پژوهش و فناوری گلستان /معاونت علمی و فناوری)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a-IR" sz="1200">
                          <a:effectLst/>
                        </a:rPr>
                        <a:t>تاریخ سررسید تسهیلات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a-IR" sz="1200">
                          <a:effectLst/>
                        </a:rPr>
                        <a:t>شرح خرج‌کرد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50970735"/>
                  </a:ext>
                </a:extLst>
              </a:tr>
              <a:tr h="465135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a-IR" sz="1200">
                          <a:effectLst/>
                        </a:rPr>
                        <a:t>تاریخ سررسید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a-IR" sz="1200">
                          <a:effectLst/>
                        </a:rPr>
                        <a:t>وضعیت پرداخت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0120775"/>
                  </a:ext>
                </a:extLst>
              </a:tr>
              <a:tr h="600233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a-IR" sz="12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a-IR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a-IR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7652128"/>
                  </a:ext>
                </a:extLst>
              </a:tr>
              <a:tr h="600233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a-IR" sz="1200">
                          <a:effectLst/>
                        </a:rPr>
                        <a:t>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66781768"/>
                  </a:ext>
                </a:extLst>
              </a:tr>
              <a:tr h="600233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a-IR" sz="1200">
                          <a:effectLst/>
                        </a:rPr>
                        <a:t>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a-IR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0362731"/>
                  </a:ext>
                </a:extLst>
              </a:tr>
              <a:tr h="600233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a-IR" sz="1100" dirty="0">
                          <a:effectLst/>
                        </a:rPr>
                        <a:t>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92846607"/>
                  </a:ext>
                </a:extLst>
              </a:tr>
              <a:tr h="600233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a-IR" sz="1100" dirty="0">
                          <a:effectLst/>
                        </a:rPr>
                        <a:t>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8310443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08A3154-FAD3-40C7-BCD6-5E3D8FF2B068}"/>
              </a:ext>
            </a:extLst>
          </p:cNvPr>
          <p:cNvSpPr txBox="1"/>
          <p:nvPr/>
        </p:nvSpPr>
        <p:spPr>
          <a:xfrm>
            <a:off x="302839" y="5805264"/>
            <a:ext cx="8229601" cy="68505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dirty="0"/>
              <a:t>*</a:t>
            </a:r>
            <a:r>
              <a:rPr lang="fa-IR" sz="1800" b="0" i="0" dirty="0">
                <a:solidFill>
                  <a:srgbClr val="000000"/>
                </a:solidFill>
                <a:effectLst/>
                <a:latin typeface="BNazanin"/>
                <a:ea typeface="Calibri" panose="020F0502020204030204" pitchFamily="34" charset="0"/>
                <a:cs typeface="B Mitra" panose="00000400000000000000" pitchFamily="2" charset="-78"/>
              </a:rPr>
              <a:t>توسعه محصول جدید</a:t>
            </a:r>
            <a:r>
              <a:rPr lang="fa-IR" dirty="0">
                <a:solidFill>
                  <a:srgbClr val="000000"/>
                </a:solidFill>
                <a:latin typeface="BNazanin"/>
                <a:ea typeface="Calibri" panose="020F0502020204030204" pitchFamily="34" charset="0"/>
                <a:cs typeface="B Mitra" panose="00000400000000000000" pitchFamily="2" charset="-78"/>
              </a:rPr>
              <a:t>- </a:t>
            </a:r>
            <a:r>
              <a:rPr lang="fa-IR" sz="1800" b="0" i="0" dirty="0">
                <a:solidFill>
                  <a:srgbClr val="000000"/>
                </a:solidFill>
                <a:effectLst/>
                <a:latin typeface="BNazanin"/>
                <a:ea typeface="Calibri" panose="020F0502020204030204" pitchFamily="34" charset="0"/>
                <a:cs typeface="B Mitra" panose="00000400000000000000" pitchFamily="2" charset="-78"/>
              </a:rPr>
              <a:t>تجاری سازی/نیمه صنعتی سازی محصولات-بازاریابی و </a:t>
            </a:r>
            <a:r>
              <a:rPr lang="fa-IR" sz="1800" b="0" i="0" dirty="0" err="1">
                <a:solidFill>
                  <a:srgbClr val="000000"/>
                </a:solidFill>
                <a:effectLst/>
                <a:latin typeface="BNazanin"/>
                <a:ea typeface="Calibri" panose="020F0502020204030204" pitchFamily="34" charset="0"/>
                <a:cs typeface="B Mitra" panose="00000400000000000000" pitchFamily="2" charset="-78"/>
              </a:rPr>
              <a:t>بازار­</a:t>
            </a:r>
            <a:r>
              <a:rPr lang="fa-IR" sz="1800" b="0" i="0" dirty="0" err="1">
                <a:solidFill>
                  <a:srgbClr val="000000"/>
                </a:solidFill>
                <a:effectLst/>
                <a:latin typeface="BNazanin"/>
                <a:ea typeface="Calibri" panose="020F0502020204030204" pitchFamily="34" charset="0"/>
                <a:cs typeface="Arial" panose="020B0604020202020204" pitchFamily="34" charset="0"/>
              </a:rPr>
              <a:t>­­</a:t>
            </a:r>
            <a:r>
              <a:rPr lang="fa-IR" sz="1800" b="0" i="0" dirty="0" err="1">
                <a:solidFill>
                  <a:srgbClr val="000000"/>
                </a:solidFill>
                <a:effectLst/>
                <a:latin typeface="BNazanin"/>
                <a:ea typeface="Calibri" panose="020F0502020204030204" pitchFamily="34" charset="0"/>
                <a:cs typeface="B Mitra" panose="00000400000000000000" pitchFamily="2" charset="-78"/>
              </a:rPr>
              <a:t>سازی</a:t>
            </a:r>
            <a:r>
              <a:rPr lang="fa-IR" dirty="0">
                <a:solidFill>
                  <a:srgbClr val="000000"/>
                </a:solidFill>
                <a:latin typeface="BNazanin"/>
                <a:ea typeface="Calibri" panose="020F0502020204030204" pitchFamily="34" charset="0"/>
                <a:cs typeface="B Mitra" panose="00000400000000000000" pitchFamily="2" charset="-78"/>
              </a:rPr>
              <a:t>- </a:t>
            </a:r>
            <a:r>
              <a:rPr lang="fa-IR" sz="1800" b="0" i="0" dirty="0">
                <a:solidFill>
                  <a:srgbClr val="000000"/>
                </a:solidFill>
                <a:effectLst/>
                <a:latin typeface="BNazanin"/>
                <a:ea typeface="Calibri" panose="020F0502020204030204" pitchFamily="34" charset="0"/>
                <a:cs typeface="B Mitra" panose="00000400000000000000" pitchFamily="2" charset="-78"/>
              </a:rPr>
              <a:t>اخذ استانداردها و گواهینامه های ملی و بین </a:t>
            </a:r>
            <a:r>
              <a:rPr lang="fa-IR" sz="1800" b="0" i="0" dirty="0" err="1">
                <a:solidFill>
                  <a:srgbClr val="000000"/>
                </a:solidFill>
                <a:effectLst/>
                <a:latin typeface="BNazanin"/>
                <a:ea typeface="Calibri" panose="020F0502020204030204" pitchFamily="34" charset="0"/>
                <a:cs typeface="B Mitra" panose="00000400000000000000" pitchFamily="2" charset="-78"/>
              </a:rPr>
              <a:t>المللی</a:t>
            </a:r>
            <a:r>
              <a:rPr lang="en-US" sz="1800" dirty="0">
                <a:solidFill>
                  <a:srgbClr val="000000"/>
                </a:solidFill>
                <a:effectLst/>
                <a:latin typeface="BNazanin"/>
                <a:ea typeface="Calibri" panose="020F0502020204030204" pitchFamily="34" charset="0"/>
                <a:cs typeface="B Mitra" panose="00000400000000000000" pitchFamily="2" charset="-78"/>
                <a:sym typeface="Wingdings" panose="05000000000000000000" pitchFamily="2" charset="2"/>
              </a:rPr>
              <a:t>-</a:t>
            </a:r>
            <a:r>
              <a:rPr lang="fa-IR" sz="1800" dirty="0">
                <a:solidFill>
                  <a:srgbClr val="000000"/>
                </a:solidFill>
                <a:effectLst/>
                <a:latin typeface="BNazanin"/>
                <a:ea typeface="Calibri" panose="020F0502020204030204" pitchFamily="34" charset="0"/>
                <a:cs typeface="B Mitra" panose="00000400000000000000" pitchFamily="2" charset="-78"/>
                <a:sym typeface="Wingdings" panose="05000000000000000000" pitchFamily="2" charset="2"/>
              </a:rPr>
              <a:t> </a:t>
            </a:r>
            <a:r>
              <a:rPr lang="fa-IR" sz="1800" b="0" i="0" dirty="0">
                <a:solidFill>
                  <a:srgbClr val="000000"/>
                </a:solidFill>
                <a:effectLst/>
                <a:latin typeface="BNazanin"/>
                <a:ea typeface="Calibri" panose="020F0502020204030204" pitchFamily="34" charset="0"/>
                <a:cs typeface="B Mitra" panose="00000400000000000000" pitchFamily="2" charset="-78"/>
              </a:rPr>
              <a:t>ایجاد و توسعه نام و نشان تجاری (</a:t>
            </a:r>
            <a:r>
              <a:rPr lang="fa-IR" sz="1800" b="0" i="0" dirty="0" err="1">
                <a:solidFill>
                  <a:srgbClr val="000000"/>
                </a:solidFill>
                <a:effectLst/>
                <a:latin typeface="BNazanin"/>
                <a:ea typeface="Calibri" panose="020F0502020204030204" pitchFamily="34" charset="0"/>
                <a:cs typeface="B Mitra" panose="00000400000000000000" pitchFamily="2" charset="-78"/>
              </a:rPr>
              <a:t>برندسا</a:t>
            </a:r>
            <a:r>
              <a:rPr lang="fa-I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B Mitra" panose="00000400000000000000" pitchFamily="2" charset="-78"/>
              </a:rPr>
              <a:t>زی</a:t>
            </a:r>
            <a:r>
              <a:rPr lang="fa-I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Mitra" panose="00000400000000000000" pitchFamily="2" charset="-78"/>
              </a:rPr>
              <a:t>)</a:t>
            </a:r>
            <a:r>
              <a:rPr lang="fa-IR" dirty="0">
                <a:latin typeface="Calibri" panose="020F0502020204030204" pitchFamily="34" charset="0"/>
                <a:ea typeface="Calibri" panose="020F0502020204030204" pitchFamily="34" charset="0"/>
                <a:cs typeface="B Mitra" panose="00000400000000000000" pitchFamily="2" charset="-78"/>
                <a:sym typeface="Wingdings" panose="05000000000000000000" pitchFamily="2" charset="2"/>
              </a:rPr>
              <a:t>- </a:t>
            </a:r>
            <a:r>
              <a:rPr lang="fa-IR" sz="1800" b="0" i="0" dirty="0">
                <a:solidFill>
                  <a:srgbClr val="000000"/>
                </a:solidFill>
                <a:effectLst/>
                <a:latin typeface="BNazanin"/>
                <a:ea typeface="Calibri" panose="020F0502020204030204" pitchFamily="34" charset="0"/>
                <a:cs typeface="B Mitra" panose="00000400000000000000" pitchFamily="2" charset="-78"/>
              </a:rPr>
              <a:t>توسعه بازار (حضور در نمایشگاه، ارسال </a:t>
            </a:r>
            <a:r>
              <a:rPr lang="fa-IR" sz="1800" b="0" i="0" dirty="0" err="1">
                <a:solidFill>
                  <a:srgbClr val="000000"/>
                </a:solidFill>
                <a:effectLst/>
                <a:latin typeface="BNazanin"/>
                <a:ea typeface="Calibri" panose="020F0502020204030204" pitchFamily="34" charset="0"/>
                <a:cs typeface="B Mitra" panose="00000400000000000000" pitchFamily="2" charset="-78"/>
              </a:rPr>
              <a:t>کالاو</a:t>
            </a:r>
            <a:r>
              <a:rPr lang="fa-IR" sz="1800" b="0" i="0" dirty="0">
                <a:solidFill>
                  <a:srgbClr val="000000"/>
                </a:solidFill>
                <a:effectLst/>
                <a:latin typeface="BNazanin"/>
                <a:ea typeface="Calibri" panose="020F0502020204030204" pitchFamily="34" charset="0"/>
                <a:cs typeface="B Mitra" panose="00000400000000000000" pitchFamily="2" charset="-78"/>
              </a:rPr>
              <a:t> ....)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9195646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/>
              <a:t>تسهیلات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628800"/>
            <a:ext cx="8229600" cy="4968551"/>
          </a:xfrm>
        </p:spPr>
        <p:txBody>
          <a:bodyPr>
            <a:normAutofit/>
          </a:bodyPr>
          <a:lstStyle/>
          <a:p>
            <a:pPr marL="0" indent="0" algn="justLow">
              <a:lnSpc>
                <a:spcPct val="115000"/>
              </a:lnSpc>
              <a:spcAft>
                <a:spcPts val="1000"/>
              </a:spcAft>
              <a:buNone/>
            </a:pPr>
            <a:endParaRPr lang="fa-IR" sz="1800" b="1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B Nazanin" panose="00000400000000000000" pitchFamily="2" charset="-78"/>
            </a:endParaRPr>
          </a:p>
          <a:p>
            <a:pPr marL="266700" indent="-266700" algn="justLow" rtl="1">
              <a:lnSpc>
                <a:spcPct val="115000"/>
              </a:lnSpc>
              <a:spcAft>
                <a:spcPts val="1000"/>
              </a:spcAft>
            </a:pPr>
            <a:endParaRPr lang="fa-IR" sz="1800" b="1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B Nazanin" panose="00000400000000000000" pitchFamily="2" charset="-78"/>
            </a:endParaRPr>
          </a:p>
          <a:p>
            <a:pPr marL="266700" indent="-266700" algn="justLow" rtl="1">
              <a:lnSpc>
                <a:spcPct val="115000"/>
              </a:lnSpc>
              <a:spcAft>
                <a:spcPts val="1000"/>
              </a:spcAft>
            </a:pPr>
            <a:endParaRPr lang="fa-IR" sz="1800" b="1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B Nazanin" panose="00000400000000000000" pitchFamily="2" charset="-78"/>
            </a:endParaRPr>
          </a:p>
          <a:p>
            <a:pPr marL="342900" lvl="0" indent="-342900" algn="justLow" rtl="1">
              <a:buFont typeface="Times New Roman" panose="02020603050405020304" pitchFamily="18" charset="0"/>
              <a:buChar char="-"/>
            </a:pPr>
            <a:endParaRPr lang="fa-IR" sz="1800" b="0" dirty="0">
              <a:latin typeface="Times New Roman" panose="02020603050405020304" pitchFamily="18" charset="0"/>
              <a:ea typeface="SimSun" panose="02010600030101010101" pitchFamily="2" charset="-122"/>
              <a:cs typeface="B Nazanin" panose="00000400000000000000" pitchFamily="2" charset="-78"/>
            </a:endParaRPr>
          </a:p>
          <a:p>
            <a:pPr marL="342900" lvl="0" indent="-342900" algn="justLow" rtl="1">
              <a:buFont typeface="Times New Roman" panose="02020603050405020304" pitchFamily="18" charset="0"/>
              <a:buChar char="-"/>
            </a:pPr>
            <a:endParaRPr lang="en-US" sz="1800" b="1" i="1" dirty="0">
              <a:effectLst/>
              <a:latin typeface="Arial" panose="020B0604020202020204" pitchFamily="34" charset="0"/>
              <a:ea typeface="SimSun" panose="02010600030101010101" pitchFamily="2" charset="-122"/>
              <a:cs typeface="B Nazanin" panose="00000400000000000000" pitchFamily="2" charset="-78"/>
            </a:endParaRPr>
          </a:p>
          <a:p>
            <a:pPr marL="0" indent="0" algn="just" rtl="1">
              <a:buNone/>
              <a:tabLst>
                <a:tab pos="245110" algn="l"/>
              </a:tabLst>
            </a:pPr>
            <a:endParaRPr lang="fa-IR" sz="1700" b="0" dirty="0"/>
          </a:p>
          <a:p>
            <a:pPr marL="0" indent="0">
              <a:buNone/>
              <a:tabLst>
                <a:tab pos="245110" algn="l"/>
              </a:tabLst>
            </a:pPr>
            <a:endParaRPr lang="fa-IR" sz="17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6F2ACD-9BA7-4609-81CF-A7126E9226DA}" type="slidenum">
              <a:rPr lang="fa-IR" altLang="en-US" smtClean="0"/>
              <a:pPr>
                <a:defRPr/>
              </a:pPr>
              <a:t>9</a:t>
            </a:fld>
            <a:endParaRPr lang="ru-RU" alt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BC40DB3-AD3F-4B5F-92C1-E3137FEFE9FB}"/>
              </a:ext>
            </a:extLst>
          </p:cNvPr>
          <p:cNvSpPr txBox="1">
            <a:spLocks/>
          </p:cNvSpPr>
          <p:nvPr/>
        </p:nvSpPr>
        <p:spPr bwMode="auto">
          <a:xfrm>
            <a:off x="468313" y="1700212"/>
            <a:ext cx="8229600" cy="4897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just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defRPr sz="3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2150" indent="-347663" algn="just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2600" b="1">
                <a:solidFill>
                  <a:schemeClr val="tx1"/>
                </a:solidFill>
                <a:latin typeface="+mn-lt"/>
                <a:cs typeface="+mn-cs"/>
              </a:defRPr>
            </a:lvl2pPr>
            <a:lvl3pPr marL="987425" indent="-293688" algn="just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300" b="1">
                <a:solidFill>
                  <a:schemeClr val="tx1"/>
                </a:solidFill>
                <a:latin typeface="+mn-lt"/>
                <a:cs typeface="+mn-cs"/>
              </a:defRPr>
            </a:lvl3pPr>
            <a:lvl4pPr marL="1281113" indent="-292100" algn="just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§"/>
              <a:defRPr sz="2000" b="1">
                <a:solidFill>
                  <a:schemeClr val="tx1"/>
                </a:solidFill>
                <a:latin typeface="+mn-lt"/>
                <a:cs typeface="+mn-cs"/>
              </a:defRPr>
            </a:lvl4pPr>
            <a:lvl5pPr marL="1598613" indent="-315913" algn="just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 b="1">
                <a:solidFill>
                  <a:schemeClr val="tx1"/>
                </a:solidFill>
                <a:latin typeface="+mn-lt"/>
                <a:cs typeface="+mn-cs"/>
              </a:defRPr>
            </a:lvl5pPr>
            <a:lvl6pPr marL="2055813" indent="-315913" algn="just" rtl="1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 b="1">
                <a:solidFill>
                  <a:schemeClr val="tx1"/>
                </a:solidFill>
                <a:latin typeface="+mn-lt"/>
                <a:cs typeface="+mn-cs"/>
              </a:defRPr>
            </a:lvl6pPr>
            <a:lvl7pPr marL="2513013" indent="-315913" algn="just" rtl="1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 b="1">
                <a:solidFill>
                  <a:schemeClr val="tx1"/>
                </a:solidFill>
                <a:latin typeface="+mn-lt"/>
                <a:cs typeface="+mn-cs"/>
              </a:defRPr>
            </a:lvl7pPr>
            <a:lvl8pPr marL="2970213" indent="-315913" algn="just" rtl="1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 b="1">
                <a:solidFill>
                  <a:schemeClr val="tx1"/>
                </a:solidFill>
                <a:latin typeface="+mn-lt"/>
                <a:cs typeface="+mn-cs"/>
              </a:defRPr>
            </a:lvl8pPr>
            <a:lvl9pPr marL="3427413" indent="-315913" algn="just" rtl="1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 b="1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algn="justLow">
              <a:tabLst>
                <a:tab pos="245110" algn="l"/>
              </a:tabLst>
            </a:pPr>
            <a:r>
              <a:rPr lang="fa-IR" sz="1800" kern="0" dirty="0">
                <a:latin typeface="Times New Roman" panose="02020603050405020304" pitchFamily="18" charset="0"/>
                <a:ea typeface="SimSun" panose="02010600030101010101" pitchFamily="2" charset="-122"/>
                <a:cs typeface="B Mitra" panose="00000400000000000000" pitchFamily="2" charset="-78"/>
              </a:rPr>
              <a:t>مبلغ درخواستی(میلیون ریال):</a:t>
            </a:r>
          </a:p>
          <a:p>
            <a:pPr marL="342900" lvl="0" indent="-342900" algn="just" rtl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fa-I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Mitra" panose="00000400000000000000" pitchFamily="2" charset="-78"/>
              </a:rPr>
              <a:t>نوع تسهیلات درخواستی</a:t>
            </a:r>
            <a:r>
              <a:rPr lang="fa-I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Mitra" panose="00000400000000000000" pitchFamily="2" charset="-78"/>
              </a:rPr>
              <a:t>: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B Mitra" panose="00000400000000000000" pitchFamily="2" charset="-78"/>
            </a:endParaRPr>
          </a:p>
          <a:p>
            <a:pPr marL="0" indent="0" algn="r" rtl="1">
              <a:lnSpc>
                <a:spcPct val="107000"/>
              </a:lnSpc>
              <a:spcAft>
                <a:spcPts val="800"/>
              </a:spcAft>
              <a:buNone/>
            </a:pPr>
            <a:r>
              <a:rPr lang="fa-IR" sz="1800" b="0" i="0" dirty="0">
                <a:solidFill>
                  <a:srgbClr val="000000"/>
                </a:solidFill>
                <a:effectLst/>
                <a:latin typeface="BNazanin"/>
                <a:ea typeface="Calibri" panose="020F0502020204030204" pitchFamily="34" charset="0"/>
                <a:cs typeface="B Mitra" panose="00000400000000000000" pitchFamily="2" charset="-78"/>
              </a:rPr>
              <a:t>توسعه محصول جدید 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BNazanin"/>
                <a:ea typeface="Calibri" panose="020F0502020204030204" pitchFamily="34" charset="0"/>
                <a:cs typeface="B Mitra" panose="00000400000000000000" pitchFamily="2" charset="-78"/>
                <a:sym typeface="Wingdings" panose="05000000000000000000" pitchFamily="2" charset="2"/>
              </a:rPr>
              <a:t></a:t>
            </a:r>
            <a:r>
              <a:rPr lang="fa-IR" sz="1800" b="0" i="0" dirty="0">
                <a:solidFill>
                  <a:srgbClr val="000000"/>
                </a:solidFill>
                <a:effectLst/>
                <a:latin typeface="BNazanin"/>
                <a:ea typeface="Calibri" panose="020F0502020204030204" pitchFamily="34" charset="0"/>
                <a:cs typeface="B Mitra" panose="00000400000000000000" pitchFamily="2" charset="-78"/>
              </a:rPr>
              <a:t>تجاری سازی/نیمه صنعتی سازی محصولات</a:t>
            </a:r>
            <a:r>
              <a:rPr lang="fa-I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Mitra" panose="00000400000000000000" pitchFamily="2" charset="-78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BNazanin"/>
                <a:ea typeface="Calibri" panose="020F0502020204030204" pitchFamily="34" charset="0"/>
                <a:cs typeface="B Mitra" panose="00000400000000000000" pitchFamily="2" charset="-78"/>
                <a:sym typeface="Wingdings" panose="05000000000000000000" pitchFamily="2" charset="2"/>
              </a:rPr>
              <a:t></a:t>
            </a:r>
            <a:r>
              <a:rPr lang="fa-IR" sz="1800" b="0" i="0" dirty="0">
                <a:solidFill>
                  <a:srgbClr val="000000"/>
                </a:solidFill>
                <a:effectLst/>
                <a:latin typeface="BNazanin"/>
                <a:ea typeface="Calibri" panose="020F0502020204030204" pitchFamily="34" charset="0"/>
                <a:cs typeface="B Mitra" panose="00000400000000000000" pitchFamily="2" charset="-78"/>
              </a:rPr>
              <a:t>بازاریابی و </a:t>
            </a:r>
            <a:r>
              <a:rPr lang="fa-IR" sz="1800" b="0" i="0" dirty="0" err="1">
                <a:solidFill>
                  <a:srgbClr val="000000"/>
                </a:solidFill>
                <a:effectLst/>
                <a:latin typeface="BNazanin"/>
                <a:ea typeface="Calibri" panose="020F0502020204030204" pitchFamily="34" charset="0"/>
                <a:cs typeface="B Mitra" panose="00000400000000000000" pitchFamily="2" charset="-78"/>
              </a:rPr>
              <a:t>بازار­­­سازی</a:t>
            </a:r>
            <a:r>
              <a:rPr lang="en-US" sz="1800" dirty="0">
                <a:solidFill>
                  <a:srgbClr val="000000"/>
                </a:solidFill>
                <a:effectLst/>
                <a:latin typeface="BNazanin"/>
                <a:ea typeface="Calibri" panose="020F0502020204030204" pitchFamily="34" charset="0"/>
                <a:cs typeface="B Mitra" panose="00000400000000000000" pitchFamily="2" charset="-78"/>
                <a:sym typeface="Wingdings" panose="05000000000000000000" pitchFamily="2" charset="2"/>
              </a:rPr>
              <a:t></a:t>
            </a:r>
            <a:r>
              <a:rPr lang="fa-IR" sz="1800" b="0" i="0" dirty="0">
                <a:solidFill>
                  <a:srgbClr val="000000"/>
                </a:solidFill>
                <a:effectLst/>
                <a:latin typeface="BNazanin"/>
                <a:ea typeface="Calibri" panose="020F0502020204030204" pitchFamily="34" charset="0"/>
                <a:cs typeface="B Mitra" panose="00000400000000000000" pitchFamily="2" charset="-78"/>
              </a:rPr>
              <a:t>اخذ استانداردها و گواهینامه های ملی و بین </a:t>
            </a:r>
            <a:r>
              <a:rPr lang="fa-IR" sz="1800" b="0" i="0" dirty="0" err="1">
                <a:solidFill>
                  <a:srgbClr val="000000"/>
                </a:solidFill>
                <a:effectLst/>
                <a:latin typeface="BNazanin"/>
                <a:ea typeface="Calibri" panose="020F0502020204030204" pitchFamily="34" charset="0"/>
                <a:cs typeface="B Mitra" panose="00000400000000000000" pitchFamily="2" charset="-78"/>
              </a:rPr>
              <a:t>المللی</a:t>
            </a:r>
            <a:r>
              <a:rPr lang="en-US" sz="1800" dirty="0">
                <a:solidFill>
                  <a:srgbClr val="000000"/>
                </a:solidFill>
                <a:effectLst/>
                <a:latin typeface="BNazanin"/>
                <a:ea typeface="Calibri" panose="020F0502020204030204" pitchFamily="34" charset="0"/>
                <a:cs typeface="B Mitra" panose="00000400000000000000" pitchFamily="2" charset="-78"/>
                <a:sym typeface="Wingdings" panose="05000000000000000000" pitchFamily="2" charset="2"/>
              </a:rPr>
              <a:t></a:t>
            </a:r>
            <a:r>
              <a:rPr lang="fa-IR" sz="1800" dirty="0">
                <a:solidFill>
                  <a:srgbClr val="000000"/>
                </a:solidFill>
                <a:effectLst/>
                <a:latin typeface="BNazanin"/>
                <a:ea typeface="Calibri" panose="020F0502020204030204" pitchFamily="34" charset="0"/>
                <a:cs typeface="B Mitra" panose="00000400000000000000" pitchFamily="2" charset="-78"/>
                <a:sym typeface="Wingdings" panose="05000000000000000000" pitchFamily="2" charset="2"/>
              </a:rPr>
              <a:t> </a:t>
            </a:r>
            <a:r>
              <a:rPr lang="fa-IR" sz="1800" b="0" i="0" dirty="0">
                <a:solidFill>
                  <a:srgbClr val="000000"/>
                </a:solidFill>
                <a:effectLst/>
                <a:latin typeface="BNazanin"/>
                <a:ea typeface="Calibri" panose="020F0502020204030204" pitchFamily="34" charset="0"/>
                <a:cs typeface="B Mitra" panose="00000400000000000000" pitchFamily="2" charset="-78"/>
              </a:rPr>
              <a:t>ایجاد و توسعه نام و نشان تجاری (</a:t>
            </a:r>
            <a:r>
              <a:rPr lang="fa-IR" sz="1800" b="0" i="0" dirty="0" err="1">
                <a:solidFill>
                  <a:srgbClr val="000000"/>
                </a:solidFill>
                <a:effectLst/>
                <a:latin typeface="BNazanin"/>
                <a:ea typeface="Calibri" panose="020F0502020204030204" pitchFamily="34" charset="0"/>
                <a:cs typeface="B Mitra" panose="00000400000000000000" pitchFamily="2" charset="-78"/>
              </a:rPr>
              <a:t>برندسا</a:t>
            </a:r>
            <a:r>
              <a:rPr lang="fa-I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B Mitra" panose="00000400000000000000" pitchFamily="2" charset="-78"/>
              </a:rPr>
              <a:t>زی</a:t>
            </a:r>
            <a:r>
              <a:rPr lang="fa-I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Mitra" panose="00000400000000000000" pitchFamily="2" charset="-78"/>
              </a:rPr>
              <a:t>)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Mitra" panose="00000400000000000000" pitchFamily="2" charset="-78"/>
                <a:sym typeface="Wingdings" panose="05000000000000000000" pitchFamily="2" charset="2"/>
              </a:rPr>
              <a:t></a:t>
            </a:r>
            <a:r>
              <a:rPr lang="fa-I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Mitra" panose="00000400000000000000" pitchFamily="2" charset="-78"/>
                <a:sym typeface="Wingdings" panose="05000000000000000000" pitchFamily="2" charset="2"/>
              </a:rPr>
              <a:t> </a:t>
            </a:r>
            <a:r>
              <a:rPr lang="fa-IR" sz="1800" b="0" i="0" dirty="0">
                <a:solidFill>
                  <a:srgbClr val="000000"/>
                </a:solidFill>
                <a:effectLst/>
                <a:latin typeface="BNazanin"/>
                <a:ea typeface="Calibri" panose="020F0502020204030204" pitchFamily="34" charset="0"/>
                <a:cs typeface="B Mitra" panose="00000400000000000000" pitchFamily="2" charset="-78"/>
              </a:rPr>
              <a:t>توسعه بازار (حضور در نمایشگاه، ارسال </a:t>
            </a:r>
            <a:r>
              <a:rPr lang="fa-IR" sz="1800" b="0" i="0" dirty="0" err="1">
                <a:solidFill>
                  <a:srgbClr val="000000"/>
                </a:solidFill>
                <a:effectLst/>
                <a:latin typeface="BNazanin"/>
                <a:ea typeface="Calibri" panose="020F0502020204030204" pitchFamily="34" charset="0"/>
                <a:cs typeface="B Mitra" panose="00000400000000000000" pitchFamily="2" charset="-78"/>
              </a:rPr>
              <a:t>کالاو</a:t>
            </a:r>
            <a:r>
              <a:rPr lang="fa-IR" sz="1800" b="0" i="0" dirty="0">
                <a:solidFill>
                  <a:srgbClr val="000000"/>
                </a:solidFill>
                <a:effectLst/>
                <a:latin typeface="BNazanin"/>
                <a:ea typeface="Calibri" panose="020F0502020204030204" pitchFamily="34" charset="0"/>
                <a:cs typeface="B Mitra" panose="00000400000000000000" pitchFamily="2" charset="-78"/>
              </a:rPr>
              <a:t>....)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Mitra" panose="00000400000000000000" pitchFamily="2" charset="-78"/>
                <a:sym typeface="Wingdings" panose="05000000000000000000" pitchFamily="2" charset="2"/>
              </a:rPr>
              <a:t></a:t>
            </a:r>
            <a:endParaRPr lang="fa-IR" sz="1800" kern="0" dirty="0">
              <a:latin typeface="Times New Roman" panose="02020603050405020304" pitchFamily="18" charset="0"/>
              <a:ea typeface="SimSun" panose="02010600030101010101" pitchFamily="2" charset="-122"/>
              <a:cs typeface="B Mitra" panose="00000400000000000000" pitchFamily="2" charset="-78"/>
            </a:endParaRPr>
          </a:p>
          <a:p>
            <a:pPr marL="266700" indent="-266700" algn="justLow">
              <a:lnSpc>
                <a:spcPct val="115000"/>
              </a:lnSpc>
              <a:spcAft>
                <a:spcPts val="1000"/>
              </a:spcAft>
            </a:pPr>
            <a:endParaRPr lang="fa-IR" sz="1800" kern="0" dirty="0">
              <a:latin typeface="Times New Roman" panose="02020603050405020304" pitchFamily="18" charset="0"/>
              <a:ea typeface="SimSun" panose="02010600030101010101" pitchFamily="2" charset="-122"/>
              <a:cs typeface="B Mitra" panose="00000400000000000000" pitchFamily="2" charset="-78"/>
            </a:endParaRPr>
          </a:p>
          <a:p>
            <a:pPr algn="justLow">
              <a:buFont typeface="Times New Roman" panose="02020603050405020304" pitchFamily="18" charset="0"/>
              <a:buChar char="-"/>
            </a:pPr>
            <a:endParaRPr lang="fa-IR" sz="1800" b="0" kern="0" dirty="0">
              <a:latin typeface="Times New Roman" panose="02020603050405020304" pitchFamily="18" charset="0"/>
              <a:ea typeface="SimSun" panose="02010600030101010101" pitchFamily="2" charset="-122"/>
              <a:cs typeface="B Mitra" panose="00000400000000000000" pitchFamily="2" charset="-78"/>
            </a:endParaRPr>
          </a:p>
          <a:p>
            <a:pPr algn="justLow">
              <a:buFont typeface="Times New Roman" panose="02020603050405020304" pitchFamily="18" charset="0"/>
              <a:buChar char="-"/>
            </a:pPr>
            <a:endParaRPr lang="en-US" sz="1800" i="1" kern="0" dirty="0">
              <a:latin typeface="Arial" panose="020B0604020202020204" pitchFamily="34" charset="0"/>
              <a:ea typeface="SimSun" panose="02010600030101010101" pitchFamily="2" charset="-122"/>
              <a:cs typeface="B Mitra" panose="00000400000000000000" pitchFamily="2" charset="-78"/>
            </a:endParaRPr>
          </a:p>
          <a:p>
            <a:pPr marL="0" indent="0">
              <a:buFont typeface="Wingdings" pitchFamily="2" charset="2"/>
              <a:buNone/>
              <a:tabLst>
                <a:tab pos="245110" algn="l"/>
              </a:tabLst>
            </a:pPr>
            <a:endParaRPr lang="fa-IR" sz="1700" b="0" kern="0" dirty="0">
              <a:cs typeface="B Mitra" panose="00000400000000000000" pitchFamily="2" charset="-78"/>
            </a:endParaRPr>
          </a:p>
          <a:p>
            <a:pPr marL="0" indent="0">
              <a:buFont typeface="Wingdings" pitchFamily="2" charset="2"/>
              <a:buNone/>
              <a:tabLst>
                <a:tab pos="245110" algn="l"/>
              </a:tabLst>
            </a:pPr>
            <a:endParaRPr lang="fa-IR" sz="1700" b="0" kern="0" dirty="0">
              <a:cs typeface="B Mitra" panose="00000400000000000000" pitchFamily="2" charset="-78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D1A96C3-7741-49E6-8EA7-19D2F0922A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4945671"/>
              </p:ext>
            </p:extLst>
          </p:nvPr>
        </p:nvGraphicFramePr>
        <p:xfrm>
          <a:off x="775643" y="3501008"/>
          <a:ext cx="7870328" cy="3024337"/>
        </p:xfrm>
        <a:graphic>
          <a:graphicData uri="http://schemas.openxmlformats.org/drawingml/2006/table">
            <a:tbl>
              <a:tblPr rtl="1" firstRow="1" firstCol="1" bandRow="1" bandCol="1">
                <a:tableStyleId>{93296810-A885-4BE3-A3E7-6D5BEEA58F35}</a:tableStyleId>
              </a:tblPr>
              <a:tblGrid>
                <a:gridCol w="2265861">
                  <a:extLst>
                    <a:ext uri="{9D8B030D-6E8A-4147-A177-3AD203B41FA5}">
                      <a16:colId xmlns:a16="http://schemas.microsoft.com/office/drawing/2014/main" val="1257239190"/>
                    </a:ext>
                  </a:extLst>
                </a:gridCol>
                <a:gridCol w="2136405">
                  <a:extLst>
                    <a:ext uri="{9D8B030D-6E8A-4147-A177-3AD203B41FA5}">
                      <a16:colId xmlns:a16="http://schemas.microsoft.com/office/drawing/2014/main" val="1045982035"/>
                    </a:ext>
                  </a:extLst>
                </a:gridCol>
                <a:gridCol w="3468062">
                  <a:extLst>
                    <a:ext uri="{9D8B030D-6E8A-4147-A177-3AD203B41FA5}">
                      <a16:colId xmlns:a16="http://schemas.microsoft.com/office/drawing/2014/main" val="165566080"/>
                    </a:ext>
                  </a:extLst>
                </a:gridCol>
              </a:tblGrid>
              <a:tr h="464834">
                <a:tc gridSpan="3">
                  <a:txBody>
                    <a:bodyPr/>
                    <a:lstStyle/>
                    <a:p>
                      <a:pPr marL="71755" marR="71755"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45110" algn="l"/>
                        </a:tabLst>
                      </a:pPr>
                      <a:r>
                        <a:rPr lang="fa-IR" sz="1800" kern="1200" dirty="0">
                          <a:effectLst/>
                        </a:rPr>
                        <a:t>شرح هزینه های پیش بینی شده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marL="71755" marR="71755"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45110" algn="l"/>
                        </a:tabLs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71755" marR="71755"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45110" algn="l"/>
                        </a:tabLs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00885046"/>
                  </a:ext>
                </a:extLst>
              </a:tr>
              <a:tr h="411331"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45110" algn="l"/>
                        </a:tabLst>
                      </a:pPr>
                      <a:r>
                        <a:rPr lang="fa-IR" sz="1200" dirty="0">
                          <a:effectLst/>
                        </a:rPr>
                        <a:t>عنوان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45110" algn="l"/>
                        </a:tabLst>
                      </a:pPr>
                      <a:r>
                        <a:rPr lang="fa-IR" sz="1200">
                          <a:effectLst/>
                        </a:rPr>
                        <a:t>شرح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45110" algn="l"/>
                        </a:tabLst>
                      </a:pPr>
                      <a:r>
                        <a:rPr lang="fa-IR" sz="1200" dirty="0">
                          <a:effectLst/>
                        </a:rPr>
                        <a:t>مبلغ مورد نیاز (میلیون </a:t>
                      </a:r>
                      <a:r>
                        <a:rPr lang="fa-IR" sz="1200" dirty="0" err="1">
                          <a:effectLst/>
                        </a:rPr>
                        <a:t>ريال</a:t>
                      </a:r>
                      <a:r>
                        <a:rPr lang="fa-IR" sz="1200" dirty="0">
                          <a:effectLst/>
                        </a:rPr>
                        <a:t>)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82084472"/>
                  </a:ext>
                </a:extLst>
              </a:tr>
              <a:tr h="436473">
                <a:tc>
                  <a:txBody>
                    <a:bodyPr/>
                    <a:lstStyle/>
                    <a:p>
                      <a:pPr marL="71755" marR="71755"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45110" algn="l"/>
                        </a:tabLst>
                      </a:pPr>
                      <a:r>
                        <a:rPr lang="fa-IR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45110" algn="l"/>
                        </a:tabLst>
                      </a:pPr>
                      <a:r>
                        <a:rPr lang="fa-IR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45110" algn="l"/>
                        </a:tabLs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39206479"/>
                  </a:ext>
                </a:extLst>
              </a:tr>
              <a:tr h="433456">
                <a:tc>
                  <a:txBody>
                    <a:bodyPr/>
                    <a:lstStyle/>
                    <a:p>
                      <a:pPr marL="71755" marR="71755"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45110" algn="l"/>
                        </a:tabLst>
                      </a:pPr>
                      <a:r>
                        <a:rPr lang="fa-IR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45110" algn="l"/>
                        </a:tabLs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45110" algn="l"/>
                        </a:tabLs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16978682"/>
                  </a:ext>
                </a:extLst>
              </a:tr>
              <a:tr h="433456">
                <a:tc>
                  <a:txBody>
                    <a:bodyPr/>
                    <a:lstStyle/>
                    <a:p>
                      <a:pPr marL="71755" marR="71755"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45110" algn="l"/>
                        </a:tabLs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45110" algn="l"/>
                        </a:tabLst>
                      </a:pP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45110" algn="l"/>
                        </a:tabLs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38846290"/>
                  </a:ext>
                </a:extLst>
              </a:tr>
              <a:tr h="433456">
                <a:tc>
                  <a:txBody>
                    <a:bodyPr/>
                    <a:lstStyle/>
                    <a:p>
                      <a:pPr marL="71755" marR="71755"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45110" algn="l"/>
                        </a:tabLst>
                      </a:pP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45110" algn="l"/>
                        </a:tabLst>
                      </a:pP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45110" algn="l"/>
                        </a:tabLs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8476207"/>
                  </a:ext>
                </a:extLst>
              </a:tr>
              <a:tr h="411331">
                <a:tc gridSpan="2">
                  <a:txBody>
                    <a:bodyPr/>
                    <a:lstStyle/>
                    <a:p>
                      <a:pPr marL="71755" marR="71755"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45110" algn="l"/>
                        </a:tabLst>
                      </a:pPr>
                      <a:r>
                        <a:rPr lang="fa-IR" sz="1200">
                          <a:effectLst/>
                        </a:rPr>
                        <a:t>جمع كل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45110" algn="l"/>
                        </a:tabLs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57239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7673107"/>
      </p:ext>
    </p:extLst>
  </p:cSld>
  <p:clrMapOvr>
    <a:masterClrMapping/>
  </p:clrMapOvr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B Titr"/>
      </a:majorFont>
      <a:minorFont>
        <a:latin typeface="Arial"/>
        <a:ea typeface=""/>
        <a:cs typeface="B Mitr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12111</TotalTime>
  <Words>528</Words>
  <Application>Microsoft Office PowerPoint</Application>
  <PresentationFormat>On-screen Show (4:3)</PresentationFormat>
  <Paragraphs>163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BNazanin</vt:lpstr>
      <vt:lpstr>Calibri</vt:lpstr>
      <vt:lpstr>IranNastaliq</vt:lpstr>
      <vt:lpstr>Times New Roman</vt:lpstr>
      <vt:lpstr>Wingdings</vt:lpstr>
      <vt:lpstr>Network</vt:lpstr>
      <vt:lpstr>PowerPoint Presentation</vt:lpstr>
      <vt:lpstr>اطلاعات شرکت</vt:lpstr>
      <vt:lpstr>معرفی محصول /خدمت</vt:lpstr>
      <vt:lpstr>اشتغال شرکت</vt:lpstr>
      <vt:lpstr>اطلاعات مالی شرکت، جاری و پیش بینی (میلیون ریال)</vt:lpstr>
      <vt:lpstr>وضعیت مجوزات، پروانه ها، استانداردها، تاییدیه ها</vt:lpstr>
      <vt:lpstr>تحلیل بازار</vt:lpstr>
      <vt:lpstr>وضعیت تسهیلات دریافتی تا به کنون</vt:lpstr>
      <vt:lpstr>تسهیلات</vt:lpstr>
      <vt:lpstr>تسهیلات</vt:lpstr>
      <vt:lpstr>PowerPoint Presentation</vt:lpstr>
    </vt:vector>
  </TitlesOfParts>
  <Company>Microsoft, Inc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Ahmad Saeedi</cp:lastModifiedBy>
  <cp:revision>382</cp:revision>
  <cp:lastPrinted>2018-09-09T12:21:04Z</cp:lastPrinted>
  <dcterms:created xsi:type="dcterms:W3CDTF">2012-09-08T05:12:12Z</dcterms:created>
  <dcterms:modified xsi:type="dcterms:W3CDTF">2024-06-30T07:22:27Z</dcterms:modified>
</cp:coreProperties>
</file>